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2"/>
  </p:notesMasterIdLst>
  <p:sldIdLst>
    <p:sldId id="372" r:id="rId3"/>
    <p:sldId id="313" r:id="rId4"/>
    <p:sldId id="314" r:id="rId5"/>
    <p:sldId id="331" r:id="rId6"/>
    <p:sldId id="317" r:id="rId7"/>
    <p:sldId id="373" r:id="rId8"/>
    <p:sldId id="337" r:id="rId9"/>
    <p:sldId id="341" r:id="rId10"/>
    <p:sldId id="340" r:id="rId11"/>
    <p:sldId id="338" r:id="rId12"/>
    <p:sldId id="328"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8" r:id="rId26"/>
    <p:sldId id="359" r:id="rId27"/>
    <p:sldId id="360" r:id="rId28"/>
    <p:sldId id="361" r:id="rId29"/>
    <p:sldId id="357" r:id="rId30"/>
    <p:sldId id="356" r:id="rId31"/>
    <p:sldId id="355" r:id="rId32"/>
    <p:sldId id="354" r:id="rId33"/>
    <p:sldId id="362" r:id="rId34"/>
    <p:sldId id="374" r:id="rId35"/>
    <p:sldId id="375" r:id="rId36"/>
    <p:sldId id="363" r:id="rId37"/>
    <p:sldId id="364" r:id="rId38"/>
    <p:sldId id="365" r:id="rId39"/>
    <p:sldId id="367" r:id="rId40"/>
    <p:sldId id="36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529"/>
    <a:srgbClr val="CC0066"/>
    <a:srgbClr val="3333FF"/>
    <a:srgbClr val="980E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58EF8-52B3-4A15-9447-5494C2F5795C}" type="datetimeFigureOut">
              <a:rPr lang="en-US" smtClean="0"/>
              <a:pPr/>
              <a:t>6/24/2023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C82BF-F324-46BD-8D8D-9BE561709B60}" type="slidenum">
              <a:rPr lang="en-US" smtClean="0"/>
              <a:pPr/>
              <a:t>‹#›</a:t>
            </a:fld>
            <a:endParaRPr lang="en-US"/>
          </a:p>
        </p:txBody>
      </p:sp>
    </p:spTree>
    <p:extLst>
      <p:ext uri="{BB962C8B-B14F-4D97-AF65-F5344CB8AC3E}">
        <p14:creationId xmlns:p14="http://schemas.microsoft.com/office/powerpoint/2010/main" val="2059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Disaster Safety And Risk Assessment</a:t>
            </a:r>
          </a:p>
          <a:p>
            <a:r>
              <a:rPr lang="en-US" dirty="0"/>
              <a:t>Structural and Non-structural resilience</a:t>
            </a:r>
          </a:p>
          <a:p>
            <a:r>
              <a:rPr lang="en-US" dirty="0"/>
              <a:t>Disaster Assessment of Readiness and Training </a:t>
            </a:r>
          </a:p>
          <a:p>
            <a:r>
              <a:rPr lang="en-US" dirty="0"/>
              <a:t>Emergency Operations Plan</a:t>
            </a:r>
          </a:p>
          <a:p>
            <a:r>
              <a:rPr lang="en-US" dirty="0"/>
              <a:t>Disaster Surveillance System </a:t>
            </a:r>
          </a:p>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676400" y="2286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Training of Trainer workshop series</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 (TOT)</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2016</a:t>
            </a:r>
          </a:p>
        </p:txBody>
      </p:sp>
      <p:pic>
        <p:nvPicPr>
          <p:cNvPr id="8" name="Picture 2"/>
          <p:cNvPicPr>
            <a:picLocks noChangeAspect="1" noChangeArrowheads="1"/>
          </p:cNvPicPr>
          <p:nvPr userDrawn="1"/>
        </p:nvPicPr>
        <p:blipFill>
          <a:blip r:embed="rId2" cstate="print"/>
          <a:srcRect b="28791"/>
          <a:stretch>
            <a:fillRect/>
          </a:stretch>
        </p:blipFill>
        <p:spPr bwMode="auto">
          <a:xfrm>
            <a:off x="0" y="-23366"/>
            <a:ext cx="2209800" cy="6881366"/>
          </a:xfrm>
          <a:prstGeom prst="rect">
            <a:avLst/>
          </a:prstGeom>
          <a:noFill/>
          <a:ln w="9525">
            <a:noFill/>
            <a:miter lim="800000"/>
            <a:headEnd/>
            <a:tailEnd/>
          </a:ln>
        </p:spPr>
      </p:pic>
      <p:cxnSp>
        <p:nvCxnSpPr>
          <p:cNvPr id="9" name="Straight Connector 8"/>
          <p:cNvCxnSpPr/>
          <p:nvPr userDrawn="1"/>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147763"/>
            <a:r>
              <a:rPr lang="en-US" sz="1600" dirty="0">
                <a:solidFill>
                  <a:schemeClr val="tx1"/>
                </a:solidFill>
                <a:latin typeface="Times New Roman" pitchFamily="18" charset="0"/>
                <a:cs typeface="Times New Roman" pitchFamily="18" charset="0"/>
              </a:rPr>
              <a:t>	Disaster Risk Management </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in Public Health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(DRM/PH)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2015</a:t>
            </a:r>
          </a:p>
        </p:txBody>
      </p:sp>
      <p:pic>
        <p:nvPicPr>
          <p:cNvPr id="8" name="Picture 2"/>
          <p:cNvPicPr>
            <a:picLocks noChangeAspect="1" noChangeArrowheads="1"/>
          </p:cNvPicPr>
          <p:nvPr userDrawn="1"/>
        </p:nvPicPr>
        <p:blipFill>
          <a:blip r:embed="rId2" cstate="print"/>
          <a:srcRect/>
          <a:stretch>
            <a:fillRect/>
          </a:stretch>
        </p:blipFill>
        <p:spPr bwMode="auto">
          <a:xfrm>
            <a:off x="0" y="0"/>
            <a:ext cx="990600" cy="136849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normAutofit/>
          </a:bodyPr>
          <a:lstStyle>
            <a:lvl1pPr algn="ctr" rtl="1">
              <a:defRPr sz="36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143000" y="1600200"/>
            <a:ext cx="7543800" cy="4525963"/>
          </a:xfrm>
        </p:spPr>
        <p:txBody>
          <a:bodyPr/>
          <a:lstStyle>
            <a:lvl1pPr algn="r" rtl="1">
              <a:defRPr>
                <a:latin typeface="Tahoma" pitchFamily="34" charset="0"/>
                <a:cs typeface="Tahoma" pitchFamily="34" charset="0"/>
              </a:defRPr>
            </a:lvl1pPr>
            <a:lvl2pPr algn="r" rtl="1">
              <a:defRPr>
                <a:latin typeface="Tahoma" pitchFamily="34" charset="0"/>
                <a:cs typeface="Tahoma" pitchFamily="34" charset="0"/>
              </a:defRPr>
            </a:lvl2pPr>
            <a:lvl3pPr algn="r" rtl="1">
              <a:defRPr>
                <a:latin typeface="Tahoma" pitchFamily="34" charset="0"/>
                <a:cs typeface="Tahoma" pitchFamily="34" charset="0"/>
              </a:defRPr>
            </a:lvl3pPr>
            <a:lvl4pPr algn="r" rtl="1">
              <a:defRPr>
                <a:latin typeface="Tahoma" pitchFamily="34" charset="0"/>
                <a:cs typeface="Tahoma" pitchFamily="34" charset="0"/>
              </a:defRPr>
            </a:lvl4pPr>
            <a:lvl5pPr algn="r" rtl="1">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Training of Trainer workshop series</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 (TOT)</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2016</a:t>
            </a:r>
          </a:p>
        </p:txBody>
      </p:sp>
      <p:pic>
        <p:nvPicPr>
          <p:cNvPr id="8" name="Picture 2"/>
          <p:cNvPicPr>
            <a:picLocks noChangeAspect="1" noChangeArrowheads="1"/>
          </p:cNvPicPr>
          <p:nvPr userDrawn="1"/>
        </p:nvPicPr>
        <p:blipFill>
          <a:blip r:embed="rId2" cstate="print"/>
          <a:srcRect b="49886"/>
          <a:stretch>
            <a:fillRect/>
          </a:stretch>
        </p:blipFill>
        <p:spPr bwMode="auto">
          <a:xfrm>
            <a:off x="0" y="0"/>
            <a:ext cx="990600" cy="838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Risk%20Assessment%20Gener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ART-Assessment%20Form%2012.8.94.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P.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9330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652646271\Desktop\Captur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lstStyle/>
          <a:p>
            <a:r>
              <a:rPr lang="fa-IR" dirty="0">
                <a:solidFill>
                  <a:srgbClr val="C00000"/>
                </a:solidFill>
              </a:rPr>
              <a:t>شاخص های برنامه</a:t>
            </a:r>
            <a:endParaRPr lang="en-US" dirty="0">
              <a:solidFill>
                <a:srgbClr val="C00000"/>
              </a:solidFill>
            </a:endParaRPr>
          </a:p>
        </p:txBody>
      </p:sp>
      <p:graphicFrame>
        <p:nvGraphicFramePr>
          <p:cNvPr id="6" name="Content Placeholder 5"/>
          <p:cNvGraphicFramePr>
            <a:graphicFrameLocks noGrp="1"/>
          </p:cNvGraphicFramePr>
          <p:nvPr>
            <p:ph idx="1"/>
          </p:nvPr>
        </p:nvGraphicFramePr>
        <p:xfrm>
          <a:off x="1219200" y="1052196"/>
          <a:ext cx="7543800" cy="507491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685799">
                <a:tc>
                  <a:txBody>
                    <a:bodyPr/>
                    <a:lstStyle/>
                    <a:p>
                      <a:pPr algn="ctr">
                        <a:lnSpc>
                          <a:spcPct val="200000"/>
                        </a:lnSpc>
                      </a:pPr>
                      <a:r>
                        <a:rPr lang="fa-IR" b="1" dirty="0">
                          <a:solidFill>
                            <a:schemeClr val="tx1"/>
                          </a:solidFill>
                          <a:cs typeface="B Yagut" pitchFamily="2" charset="-78"/>
                        </a:rPr>
                        <a:t>محاسبه</a:t>
                      </a:r>
                      <a:r>
                        <a:rPr lang="fa-IR" b="1" baseline="0" dirty="0">
                          <a:solidFill>
                            <a:schemeClr val="tx1"/>
                          </a:solidFill>
                          <a:cs typeface="B Yagut" pitchFamily="2" charset="-78"/>
                        </a:rPr>
                        <a:t> 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ردیف</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295400">
                <a:tc>
                  <a:txBody>
                    <a:bodyPr/>
                    <a:lstStyle/>
                    <a:p>
                      <a:pPr algn="ctr">
                        <a:lnSpc>
                          <a:spcPct val="150000"/>
                        </a:lnSpc>
                      </a:pPr>
                      <a:r>
                        <a:rPr lang="fa-IR" b="1" dirty="0">
                          <a:solidFill>
                            <a:schemeClr val="tx1"/>
                          </a:solidFill>
                          <a:cs typeface="B Yagut" pitchFamily="2" charset="-78"/>
                        </a:rPr>
                        <a:t>تعداد خانواری که ارزیابی آمادگی خانوار برای آنها انجام شده است تقسیم بر تعداد کل خانوارها </a:t>
                      </a:r>
                    </a:p>
                    <a:p>
                      <a:pPr algn="ctr">
                        <a:lnSpc>
                          <a:spcPct val="150000"/>
                        </a:lnSpc>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پوشش ارزیابی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1</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015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تعداد خانواری که آموزش آمادگی خانوار برای آنها انجام شده است تقسیم بر تعداد کل خانوارها </a:t>
                      </a:r>
                    </a:p>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p>
                      <a:pPr algn="ctr">
                        <a:lnSpc>
                          <a:spcPct val="150000"/>
                        </a:lnSpc>
                      </a:pP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 پوشش آموزش آمادگی خانواردر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2</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00615">
                <a:tc>
                  <a:txBody>
                    <a:bodyPr/>
                    <a:lstStyle/>
                    <a:p>
                      <a:pPr algn="ctr">
                        <a:lnSpc>
                          <a:spcPct val="150000"/>
                        </a:lnSpc>
                      </a:pPr>
                      <a:r>
                        <a:rPr lang="fa-IR" b="1" dirty="0">
                          <a:solidFill>
                            <a:schemeClr val="tx1"/>
                          </a:solidFill>
                          <a:cs typeface="B Yagut" pitchFamily="2" charset="-78"/>
                        </a:rPr>
                        <a:t>جمع امتیاز آمادگی</a:t>
                      </a:r>
                      <a:r>
                        <a:rPr lang="fa-IR" b="1" baseline="0" dirty="0">
                          <a:solidFill>
                            <a:schemeClr val="tx1"/>
                          </a:solidFill>
                          <a:cs typeface="B Yagut" pitchFamily="2" charset="-78"/>
                        </a:rPr>
                        <a:t> خانوارها تقسیم بر تعداد خانوارهای ارزیابی شده </a:t>
                      </a:r>
                    </a:p>
                    <a:p>
                      <a:pPr algn="ctr">
                        <a:lnSpc>
                          <a:spcPct val="150000"/>
                        </a:lnSpc>
                      </a:pPr>
                      <a:r>
                        <a:rPr lang="fa-IR" b="1" baseline="0" dirty="0">
                          <a:solidFill>
                            <a:schemeClr val="tx1"/>
                          </a:solidFill>
                          <a:cs typeface="B Yagut" pitchFamily="2" charset="-78"/>
                        </a:rPr>
                        <a:t>ضرب در شش و هفت دهم</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میزان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3</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xmlns="" id="{D8DCEBAA-C718-4073-8BBB-0E5DDE402ACB}"/>
              </a:ext>
            </a:extLst>
          </p:cNvPr>
          <p:cNvSpPr>
            <a:spLocks noGrp="1"/>
          </p:cNvSpPr>
          <p:nvPr>
            <p:ph idx="4294967295"/>
          </p:nvPr>
        </p:nvSpPr>
        <p:spPr>
          <a:xfrm>
            <a:off x="1600200" y="174625"/>
            <a:ext cx="7543800" cy="4525963"/>
          </a:xfrm>
        </p:spPr>
        <p:txBody>
          <a:bodyPr/>
          <a:lstStyle/>
          <a:p>
            <a:pPr algn="ctr" rtl="1">
              <a:lnSpc>
                <a:spcPct val="200000"/>
              </a:lnSpc>
              <a:buNone/>
            </a:pPr>
            <a:r>
              <a:rPr lang="ar-SA" dirty="0">
                <a:solidFill>
                  <a:srgbClr val="C00000"/>
                </a:solidFill>
              </a:rPr>
              <a:t>نظام مراقبت وقوع و پیامدهای بلایا </a:t>
            </a:r>
            <a:endParaRPr lang="en-US" dirty="0">
              <a:solidFill>
                <a:srgbClr val="C00000"/>
              </a:solidFill>
            </a:endParaRPr>
          </a:p>
          <a:p>
            <a:pPr algn="ctr" rtl="1">
              <a:lnSpc>
                <a:spcPct val="200000"/>
              </a:lnSpc>
              <a:buNone/>
            </a:pPr>
            <a:r>
              <a:rPr lang="ar-SA" dirty="0">
                <a:solidFill>
                  <a:srgbClr val="C00000"/>
                </a:solidFill>
              </a:rPr>
              <a:t>(</a:t>
            </a:r>
            <a:r>
              <a:rPr lang="en-US" dirty="0"/>
              <a:t>DSS</a:t>
            </a:r>
            <a:r>
              <a:rPr lang="ar-SA" dirty="0">
                <a:solidFill>
                  <a:srgbClr val="C00000"/>
                </a:solidFill>
              </a:rPr>
              <a:t>)</a:t>
            </a:r>
            <a:endParaRPr lang="fa-IR" dirty="0">
              <a:solidFill>
                <a:srgbClr val="C00000"/>
              </a:solidFill>
            </a:endParaRPr>
          </a:p>
          <a:p>
            <a:pPr algn="ctr" rtl="1">
              <a:lnSpc>
                <a:spcPct val="200000"/>
              </a:lnSpc>
              <a:buNone/>
            </a:pPr>
            <a:r>
              <a:rPr lang="en-US" u="sng" dirty="0"/>
              <a:t>D</a:t>
            </a:r>
            <a:r>
              <a:rPr lang="en-US" dirty="0">
                <a:solidFill>
                  <a:srgbClr val="C00000"/>
                </a:solidFill>
              </a:rPr>
              <a:t>isaster </a:t>
            </a:r>
            <a:r>
              <a:rPr lang="en-US" u="sng" dirty="0"/>
              <a:t>S</a:t>
            </a:r>
            <a:r>
              <a:rPr lang="en-US" dirty="0">
                <a:solidFill>
                  <a:srgbClr val="C00000"/>
                </a:solidFill>
              </a:rPr>
              <a:t>urveillance </a:t>
            </a:r>
            <a:r>
              <a:rPr lang="en-US" u="sng" dirty="0"/>
              <a:t>S</a:t>
            </a:r>
            <a:r>
              <a:rPr lang="en-US" dirty="0">
                <a:solidFill>
                  <a:srgbClr val="C00000"/>
                </a:solidFill>
              </a:rPr>
              <a:t>ystem</a:t>
            </a:r>
            <a:r>
              <a:rPr lang="en-US" dirty="0"/>
              <a:t> </a:t>
            </a:r>
          </a:p>
          <a:p>
            <a:pPr algn="ctr" rtl="1">
              <a:lnSpc>
                <a:spcPct val="200000"/>
              </a:lnSpc>
              <a:buNone/>
            </a:pPr>
            <a:endParaRPr lang="en-US" dirty="0">
              <a:solidFill>
                <a:srgbClr val="C00000"/>
              </a:solidFill>
            </a:endParaRPr>
          </a:p>
          <a:p>
            <a:pPr algn="ctr">
              <a:lnSpc>
                <a:spcPct val="200000"/>
              </a:lnSpc>
              <a:buNone/>
            </a:pPr>
            <a:endParaRPr lang="en-US" dirty="0">
              <a:solidFill>
                <a:srgbClr val="C00000"/>
              </a:solidFill>
            </a:endParaRPr>
          </a:p>
        </p:txBody>
      </p:sp>
      <p:pic>
        <p:nvPicPr>
          <p:cNvPr id="5" name="Picture 2" descr="C:\Users\Udr\Desktop\images (4).jpg">
            <a:extLst>
              <a:ext uri="{FF2B5EF4-FFF2-40B4-BE49-F238E27FC236}">
                <a16:creationId xmlns:a16="http://schemas.microsoft.com/office/drawing/2014/main" xmlns="" id="{1D98A351-3202-4A1B-8E00-C5F13C3E0533}"/>
              </a:ext>
            </a:extLst>
          </p:cNvPr>
          <p:cNvPicPr>
            <a:picLocks noChangeAspect="1" noChangeArrowheads="1"/>
          </p:cNvPicPr>
          <p:nvPr/>
        </p:nvPicPr>
        <p:blipFill>
          <a:blip r:embed="rId2" cstate="print"/>
          <a:srcRect/>
          <a:stretch>
            <a:fillRect/>
          </a:stretch>
        </p:blipFill>
        <p:spPr bwMode="auto">
          <a:xfrm>
            <a:off x="2743200" y="4038600"/>
            <a:ext cx="3962400" cy="2209800"/>
          </a:xfrm>
          <a:prstGeom prst="rect">
            <a:avLst/>
          </a:prstGeom>
          <a:noFill/>
        </p:spPr>
      </p:pic>
    </p:spTree>
    <p:extLst>
      <p:ext uri="{BB962C8B-B14F-4D97-AF65-F5344CB8AC3E}">
        <p14:creationId xmlns:p14="http://schemas.microsoft.com/office/powerpoint/2010/main" val="422869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777F8-5BAF-4105-8C35-675C5D722CD1}"/>
              </a:ext>
            </a:extLst>
          </p:cNvPr>
          <p:cNvSpPr>
            <a:spLocks noGrp="1"/>
          </p:cNvSpPr>
          <p:nvPr>
            <p:ph type="title"/>
          </p:nvPr>
        </p:nvSpPr>
        <p:spPr/>
        <p:txBody>
          <a:bodyPr/>
          <a:lstStyle/>
          <a:p>
            <a:r>
              <a:rPr kumimoji="0" lang="fa-IR" sz="3600" b="0" i="0" u="none" strike="noStrike" kern="1200" cap="none" spc="0" normalizeH="0" baseline="0" noProof="0" dirty="0">
                <a:ln>
                  <a:noFill/>
                </a:ln>
                <a:solidFill>
                  <a:srgbClr val="C00000"/>
                </a:solidFill>
                <a:effectLst/>
                <a:uLnTx/>
                <a:uFillTx/>
                <a:latin typeface="Tahoma" pitchFamily="34" charset="0"/>
                <a:ea typeface="+mj-ea"/>
                <a:cs typeface="B Koodak" pitchFamily="2" charset="-78"/>
              </a:rPr>
              <a:t>گروه هدف نظام سلامت</a:t>
            </a:r>
            <a:endParaRPr lang="en-US" dirty="0"/>
          </a:p>
        </p:txBody>
      </p:sp>
      <p:sp>
        <p:nvSpPr>
          <p:cNvPr id="3" name="Content Placeholder 2">
            <a:extLst>
              <a:ext uri="{FF2B5EF4-FFF2-40B4-BE49-F238E27FC236}">
                <a16:creationId xmlns:a16="http://schemas.microsoft.com/office/drawing/2014/main" xmlns="" id="{51F2F154-70B2-4F54-BC3E-687D7D56242C}"/>
              </a:ext>
            </a:extLst>
          </p:cNvPr>
          <p:cNvSpPr>
            <a:spLocks noGrp="1"/>
          </p:cNvSpPr>
          <p:nvPr>
            <p:ph idx="1"/>
          </p:nvPr>
        </p:nvSpPr>
        <p:spPr/>
        <p:txBody>
          <a:bodyPr>
            <a:normAutofit fontScale="85000" lnSpcReduction="10000"/>
          </a:bodyPr>
          <a:lstStyle/>
          <a:p>
            <a:pPr algn="r" rtl="1">
              <a:lnSpc>
                <a:spcPct val="250000"/>
              </a:lnSpc>
            </a:pPr>
            <a:r>
              <a:rPr lang="fa-IR" sz="3200" b="1" dirty="0">
                <a:cs typeface="B Mitra" pitchFamily="2" charset="-78"/>
              </a:rPr>
              <a:t>1) جمعیت عمومی</a:t>
            </a:r>
          </a:p>
          <a:p>
            <a:pPr algn="r" rtl="1">
              <a:lnSpc>
                <a:spcPct val="250000"/>
              </a:lnSpc>
            </a:pPr>
            <a:r>
              <a:rPr lang="fa-IR" sz="3200" b="1" dirty="0">
                <a:cs typeface="B Mitra" pitchFamily="2" charset="-78"/>
              </a:rPr>
              <a:t>2) کارکنان بهداشتی درمانی</a:t>
            </a:r>
          </a:p>
          <a:p>
            <a:pPr algn="r" rtl="1">
              <a:lnSpc>
                <a:spcPct val="250000"/>
              </a:lnSpc>
            </a:pPr>
            <a:r>
              <a:rPr lang="fa-IR" sz="3200" b="1" dirty="0">
                <a:cs typeface="B Mitra" pitchFamily="2" charset="-78"/>
              </a:rPr>
              <a:t>3) تسهیلات بهداشتی درمانی (سازه­ای وغیرسازه­ای)</a:t>
            </a:r>
          </a:p>
          <a:p>
            <a:pPr algn="r" rtl="1">
              <a:lnSpc>
                <a:spcPct val="250000"/>
              </a:lnSpc>
            </a:pPr>
            <a:r>
              <a:rPr lang="fa-IR" sz="3200" b="1" dirty="0">
                <a:cs typeface="B Mitra" pitchFamily="2" charset="-78"/>
              </a:rPr>
              <a:t>4) برنامه های بهداشتی درمانی</a:t>
            </a:r>
            <a:endParaRPr lang="en-US" sz="3200" b="1" dirty="0">
              <a:cs typeface="B Mitra" pitchFamily="2" charset="-78"/>
            </a:endParaRPr>
          </a:p>
          <a:p>
            <a:endParaRPr lang="en-US" dirty="0"/>
          </a:p>
        </p:txBody>
      </p:sp>
    </p:spTree>
    <p:extLst>
      <p:ext uri="{BB962C8B-B14F-4D97-AF65-F5344CB8AC3E}">
        <p14:creationId xmlns:p14="http://schemas.microsoft.com/office/powerpoint/2010/main" val="11045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ED042-9C5B-481B-8FFF-7FF9B0FCA00E}"/>
              </a:ext>
            </a:extLst>
          </p:cNvPr>
          <p:cNvSpPr>
            <a:spLocks noGrp="1"/>
          </p:cNvSpPr>
          <p:nvPr>
            <p:ph type="title"/>
          </p:nvPr>
        </p:nvSpPr>
        <p:spPr/>
        <p:txBody>
          <a:bodyPr>
            <a:normAutofit fontScale="90000"/>
          </a:bodyPr>
          <a:lstStyle/>
          <a:p>
            <a:r>
              <a:rPr lang="fa-IR" sz="3600" b="1" dirty="0">
                <a:solidFill>
                  <a:srgbClr val="C00000"/>
                </a:solidFill>
                <a:effectLst/>
                <a:cs typeface="B Koodak" pitchFamily="2" charset="-78"/>
              </a:rPr>
              <a:t>دستورالعمل برنامه </a:t>
            </a:r>
            <a:r>
              <a:rPr lang="ar-SA" sz="3600" b="1" dirty="0">
                <a:solidFill>
                  <a:srgbClr val="C00000"/>
                </a:solidFill>
                <a:effectLst/>
                <a:cs typeface="B Koodak" pitchFamily="2" charset="-78"/>
              </a:rPr>
              <a:t>نظام مراقبت وقوع و </a:t>
            </a:r>
            <a:r>
              <a:rPr lang="fa-IR" sz="3600" b="1" dirty="0">
                <a:solidFill>
                  <a:srgbClr val="C00000"/>
                </a:solidFill>
                <a:effectLst/>
                <a:cs typeface="B Koodak" pitchFamily="2" charset="-78"/>
              </a:rPr>
              <a:t/>
            </a:r>
            <a:br>
              <a:rPr lang="fa-IR" sz="3600" b="1" dirty="0">
                <a:solidFill>
                  <a:srgbClr val="C00000"/>
                </a:solidFill>
                <a:effectLst/>
                <a:cs typeface="B Koodak" pitchFamily="2" charset="-78"/>
              </a:rPr>
            </a:br>
            <a:r>
              <a:rPr lang="ar-SA" sz="3600" b="1" dirty="0">
                <a:solidFill>
                  <a:srgbClr val="C00000"/>
                </a:solidFill>
                <a:effectLst/>
                <a:cs typeface="B Koodak" pitchFamily="2" charset="-78"/>
              </a:rPr>
              <a:t>پیامدهای بلایا</a:t>
            </a:r>
            <a:endParaRPr lang="en-US" dirty="0"/>
          </a:p>
        </p:txBody>
      </p:sp>
      <p:sp>
        <p:nvSpPr>
          <p:cNvPr id="3" name="Content Placeholder 2">
            <a:extLst>
              <a:ext uri="{FF2B5EF4-FFF2-40B4-BE49-F238E27FC236}">
                <a16:creationId xmlns:a16="http://schemas.microsoft.com/office/drawing/2014/main" xmlns="" id="{6873DAAF-3099-4D85-9B49-B97BB04D6B32}"/>
              </a:ext>
            </a:extLst>
          </p:cNvPr>
          <p:cNvSpPr>
            <a:spLocks noGrp="1"/>
          </p:cNvSpPr>
          <p:nvPr>
            <p:ph idx="1"/>
          </p:nvPr>
        </p:nvSpPr>
        <p:spPr/>
        <p:txBody>
          <a:bodyPr>
            <a:normAutofit fontScale="47500" lnSpcReduction="20000"/>
          </a:bodyPr>
          <a:lstStyle/>
          <a:p>
            <a:pPr lvl="0" algn="just" rtl="1">
              <a:lnSpc>
                <a:spcPct val="170000"/>
              </a:lnSpc>
            </a:pPr>
            <a:r>
              <a:rPr lang="ar-SA" sz="3200" b="1" dirty="0">
                <a:solidFill>
                  <a:schemeClr val="tx1"/>
                </a:solidFill>
              </a:rPr>
              <a:t>نتایج پیمایش معاونت بهداشت نشان می دهد که طی 10 سال روند آسیب مخاطرات به مراکز بهداشتی کشور (در ابعاد کارکردی و آسیب سازه ای و غیرسازه ای) </a:t>
            </a:r>
            <a:r>
              <a:rPr lang="fa-IR" sz="3200" b="1" dirty="0">
                <a:solidFill>
                  <a:schemeClr val="tx1"/>
                </a:solidFill>
              </a:rPr>
              <a:t>و سلامت کارکنان بهداشتی </a:t>
            </a:r>
            <a:r>
              <a:rPr lang="ar-SA" sz="3200" b="1" dirty="0">
                <a:solidFill>
                  <a:schemeClr val="tx1"/>
                </a:solidFill>
              </a:rPr>
              <a:t>رو به افزایش است. </a:t>
            </a:r>
            <a:endParaRPr lang="en-US" sz="3200" b="1" dirty="0">
              <a:solidFill>
                <a:schemeClr val="tx1"/>
              </a:solidFill>
            </a:endParaRPr>
          </a:p>
          <a:p>
            <a:pPr lvl="0" algn="just" rtl="1">
              <a:lnSpc>
                <a:spcPct val="170000"/>
              </a:lnSpc>
            </a:pPr>
            <a:r>
              <a:rPr lang="ar-SA" sz="3200" b="1" dirty="0">
                <a:solidFill>
                  <a:schemeClr val="tx1"/>
                </a:solidFill>
              </a:rPr>
              <a:t>این برنامه بر اساس راهنمای آن، به طور مستمر اجرا می گردد و فرم مربوطه به ازای وقوع هر مخاطره در منطقه تحت پوشش مرکز تکمیل شده و به سطح بالاتر گزارش می شود. </a:t>
            </a:r>
            <a:endParaRPr lang="en-US" sz="3200" b="1" dirty="0">
              <a:solidFill>
                <a:schemeClr val="tx1"/>
              </a:solidFill>
            </a:endParaRPr>
          </a:p>
          <a:p>
            <a:pPr lvl="0" algn="just" rtl="1">
              <a:lnSpc>
                <a:spcPct val="170000"/>
              </a:lnSpc>
            </a:pPr>
            <a:r>
              <a:rPr lang="ar-SA" sz="3200" b="1" dirty="0">
                <a:solidFill>
                  <a:schemeClr val="tx1"/>
                </a:solidFill>
              </a:rPr>
              <a:t>هدف این برنامه، تعیین میزان و روند آسیب بلایا به جامعه و تسهیلات بهداشتی در ابعاد خسارات جانی، عملکردی، سازه ای و غیرسازه ای است. </a:t>
            </a:r>
            <a:endParaRPr lang="en-US" sz="3200" b="1" dirty="0">
              <a:solidFill>
                <a:schemeClr val="tx1"/>
              </a:solidFill>
            </a:endParaRPr>
          </a:p>
          <a:p>
            <a:pPr algn="just" rtl="1">
              <a:lnSpc>
                <a:spcPct val="170000"/>
              </a:lnSpc>
            </a:pPr>
            <a:r>
              <a:rPr lang="ar-SA" sz="3200" b="1" dirty="0">
                <a:solidFill>
                  <a:schemeClr val="tx1"/>
                </a:solidFill>
              </a:rPr>
              <a:t>پایش، نظارت و پاسخگویی به سوالات، بعهده مرکز سطح بالاتر است</a:t>
            </a:r>
            <a:r>
              <a:rPr lang="fa-IR" sz="3200" b="1" dirty="0">
                <a:solidFill>
                  <a:schemeClr val="tx1"/>
                </a:solidFill>
              </a:rPr>
              <a:t>.</a:t>
            </a:r>
            <a:endParaRPr lang="en-US" sz="3200" b="1" dirty="0">
              <a:solidFill>
                <a:schemeClr val="tx1"/>
              </a:solidFill>
            </a:endParaRPr>
          </a:p>
          <a:p>
            <a:endParaRPr lang="en-US" dirty="0"/>
          </a:p>
        </p:txBody>
      </p:sp>
    </p:spTree>
    <p:extLst>
      <p:ext uri="{BB962C8B-B14F-4D97-AF65-F5344CB8AC3E}">
        <p14:creationId xmlns:p14="http://schemas.microsoft.com/office/powerpoint/2010/main" val="128519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2BB844-E8FE-406D-A488-87F036276753}"/>
              </a:ext>
            </a:extLst>
          </p:cNvPr>
          <p:cNvSpPr>
            <a:spLocks noGrp="1"/>
          </p:cNvSpPr>
          <p:nvPr>
            <p:ph idx="4294967295"/>
          </p:nvPr>
        </p:nvSpPr>
        <p:spPr>
          <a:xfrm>
            <a:off x="990600" y="1524000"/>
            <a:ext cx="7543800" cy="4525963"/>
          </a:xfrm>
        </p:spPr>
        <p:txBody>
          <a:bodyPr>
            <a:normAutofit fontScale="62500" lnSpcReduction="20000"/>
          </a:bodyPr>
          <a:lstStyle/>
          <a:p>
            <a:pPr lvl="0" algn="just" rtl="1">
              <a:lnSpc>
                <a:spcPct val="170000"/>
              </a:lnSpc>
            </a:pPr>
            <a:r>
              <a:rPr lang="fa-IR" sz="3200" dirty="0">
                <a:cs typeface="B Koodak" pitchFamily="2" charset="-78"/>
              </a:rPr>
              <a:t>پس از وقوع هر مخاطره، مسئول مدیریت خطر بلایای مرکز فرم مربوطه را طی دو هفته بعد از وقوع تکمیل می کند. تکمیل اجزای فرم با بر اساس منابع اطلاعات ذکر شده در جدول زیر انجام می گیرد..</a:t>
            </a:r>
            <a:endParaRPr lang="en-US" sz="3200" dirty="0">
              <a:cs typeface="B Koodak" pitchFamily="2" charset="-78"/>
            </a:endParaRPr>
          </a:p>
          <a:p>
            <a:pPr lvl="0" algn="just" rtl="1">
              <a:lnSpc>
                <a:spcPct val="170000"/>
              </a:lnSpc>
            </a:pPr>
            <a:r>
              <a:rPr lang="fa-IR" sz="3200" dirty="0">
                <a:cs typeface="B Koodak" pitchFamily="2" charset="-78"/>
              </a:rPr>
              <a:t>گزارش </a:t>
            </a:r>
            <a:r>
              <a:rPr lang="fa-IR" sz="3200" dirty="0">
                <a:solidFill>
                  <a:srgbClr val="C00000"/>
                </a:solidFill>
                <a:cs typeface="B Koodak" pitchFamily="2" charset="-78"/>
              </a:rPr>
              <a:t>"</a:t>
            </a:r>
            <a:r>
              <a:rPr lang="fa-IR" sz="3200" b="1" u="sng" dirty="0">
                <a:solidFill>
                  <a:srgbClr val="C00000"/>
                </a:solidFill>
                <a:cs typeface="B Koodak" pitchFamily="2" charset="-78"/>
              </a:rPr>
              <a:t>صفر</a:t>
            </a:r>
            <a:r>
              <a:rPr lang="fa-IR" sz="3200" dirty="0">
                <a:solidFill>
                  <a:srgbClr val="C00000"/>
                </a:solidFill>
                <a:cs typeface="B Koodak" pitchFamily="2" charset="-78"/>
              </a:rPr>
              <a:t>" </a:t>
            </a:r>
            <a:r>
              <a:rPr lang="fa-IR" sz="3200" dirty="0">
                <a:cs typeface="B Koodak" pitchFamily="2" charset="-78"/>
              </a:rPr>
              <a:t>الزامی است. چنانچه مخاطره ای منجر به هیچ آسیب یا خسارتی در منطقه تحت پوشش یا مراکز بهداشتی نشده باشد، ضروری است، گزارش صفر  خسارات آن به سطح بالاتر ارسال شود. هدف از این کار دو مورد زیر است: 1) افزایش حساسیت به وقوع مخاطرات. زیرا ممکن است مخاطره بعدی منجر به آسیب شود. 2) جمع آوری اطلاعات مخرج کسر شاخص نسبت مخاطراتی که منجر به آسیب شده اند به کل مخاطرات. </a:t>
            </a:r>
            <a:endParaRPr lang="en-US" sz="3200" dirty="0">
              <a:cs typeface="B Koodak" pitchFamily="2" charset="-78"/>
            </a:endParaRPr>
          </a:p>
          <a:p>
            <a:endParaRPr lang="en-US" dirty="0"/>
          </a:p>
        </p:txBody>
      </p:sp>
    </p:spTree>
    <p:extLst>
      <p:ext uri="{BB962C8B-B14F-4D97-AF65-F5344CB8AC3E}">
        <p14:creationId xmlns:p14="http://schemas.microsoft.com/office/powerpoint/2010/main" val="341325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C50C03-92C5-41F1-9EE4-D2F14BE86E77}"/>
              </a:ext>
            </a:extLst>
          </p:cNvPr>
          <p:cNvSpPr>
            <a:spLocks noGrp="1"/>
          </p:cNvSpPr>
          <p:nvPr>
            <p:ph idx="4294967295"/>
          </p:nvPr>
        </p:nvSpPr>
        <p:spPr>
          <a:xfrm>
            <a:off x="914400" y="1447800"/>
            <a:ext cx="7543800" cy="4525963"/>
          </a:xfrm>
        </p:spPr>
        <p:txBody>
          <a:bodyPr/>
          <a:lstStyle/>
          <a:p>
            <a:pPr algn="ctr" eaLnBrk="1" hangingPunct="1">
              <a:lnSpc>
                <a:spcPct val="200000"/>
              </a:lnSpc>
            </a:pPr>
            <a:r>
              <a:rPr lang="fa-IR" altLang="en-US" sz="3200" b="1" dirty="0">
                <a:solidFill>
                  <a:srgbClr val="C00000"/>
                </a:solidFill>
                <a:cs typeface="B Koodak" panose="00000700000000000000" pitchFamily="2" charset="-78"/>
              </a:rPr>
              <a:t>كاهش آسيب پذيري سازه اي و غيرسازه اي</a:t>
            </a:r>
          </a:p>
          <a:p>
            <a:pPr algn="ctr" eaLnBrk="1" hangingPunct="1">
              <a:lnSpc>
                <a:spcPct val="200000"/>
              </a:lnSpc>
            </a:pP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tructural and </a:t>
            </a:r>
            <a:r>
              <a:rPr lang="en-US" altLang="en-US" sz="3200" dirty="0">
                <a:cs typeface="B Koodak" panose="00000700000000000000" pitchFamily="2" charset="-78"/>
              </a:rPr>
              <a:t>N</a:t>
            </a:r>
            <a:r>
              <a:rPr lang="en-US" altLang="en-US" sz="3200" dirty="0">
                <a:solidFill>
                  <a:srgbClr val="C00000"/>
                </a:solidFill>
                <a:cs typeface="B Koodak" panose="00000700000000000000" pitchFamily="2" charset="-78"/>
              </a:rPr>
              <a:t>onstructural </a:t>
            </a: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afety</a:t>
            </a:r>
          </a:p>
          <a:p>
            <a:pPr algn="ctr"/>
            <a:r>
              <a:rPr lang="en-US" altLang="en-US" sz="3200" b="1" dirty="0">
                <a:solidFill>
                  <a:srgbClr val="E35529"/>
                </a:solidFill>
                <a:cs typeface="B Koodak" panose="00000700000000000000" pitchFamily="2" charset="-78"/>
              </a:rPr>
              <a:t>(</a:t>
            </a:r>
            <a:r>
              <a:rPr lang="en-US" altLang="en-US" sz="3200" b="1" dirty="0">
                <a:cs typeface="B Koodak" panose="00000700000000000000" pitchFamily="2" charset="-78"/>
              </a:rPr>
              <a:t>SNS</a:t>
            </a:r>
            <a:r>
              <a:rPr lang="en-US" altLang="en-US" sz="3200" b="1" dirty="0">
                <a:solidFill>
                  <a:srgbClr val="C00000"/>
                </a:solidFill>
                <a:cs typeface="B Koodak" panose="00000700000000000000" pitchFamily="2" charset="-78"/>
              </a:rPr>
              <a:t>)</a:t>
            </a:r>
          </a:p>
          <a:p>
            <a:endParaRPr lang="en-US" dirty="0"/>
          </a:p>
        </p:txBody>
      </p:sp>
    </p:spTree>
    <p:extLst>
      <p:ext uri="{BB962C8B-B14F-4D97-AF65-F5344CB8AC3E}">
        <p14:creationId xmlns:p14="http://schemas.microsoft.com/office/powerpoint/2010/main" val="325330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190C4-5205-4E10-B042-0B439034707A}"/>
              </a:ext>
            </a:extLst>
          </p:cNvPr>
          <p:cNvSpPr>
            <a:spLocks noGrp="1"/>
          </p:cNvSpPr>
          <p:nvPr>
            <p:ph type="title"/>
          </p:nvPr>
        </p:nvSpPr>
        <p:spPr/>
        <p:txBody>
          <a:bodyPr/>
          <a:lstStyle/>
          <a:p>
            <a:r>
              <a:rPr lang="fa-IR" b="1" dirty="0">
                <a:solidFill>
                  <a:srgbClr val="E35529"/>
                </a:solidFill>
                <a:cs typeface="B Koodak" pitchFamily="2" charset="-78"/>
              </a:rPr>
              <a:t>راهکارهای افزایش ایمنی غیرسازه ای</a:t>
            </a:r>
            <a:endParaRPr lang="en-US" dirty="0"/>
          </a:p>
        </p:txBody>
      </p:sp>
      <p:sp>
        <p:nvSpPr>
          <p:cNvPr id="3" name="Content Placeholder 2">
            <a:extLst>
              <a:ext uri="{FF2B5EF4-FFF2-40B4-BE49-F238E27FC236}">
                <a16:creationId xmlns:a16="http://schemas.microsoft.com/office/drawing/2014/main" xmlns="" id="{414F4137-6805-49F0-822A-6939FDA93667}"/>
              </a:ext>
            </a:extLst>
          </p:cNvPr>
          <p:cNvSpPr>
            <a:spLocks noGrp="1"/>
          </p:cNvSpPr>
          <p:nvPr>
            <p:ph idx="1"/>
          </p:nvPr>
        </p:nvSpPr>
        <p:spPr/>
        <p:txBody>
          <a:bodyPr>
            <a:normAutofit fontScale="55000" lnSpcReduction="20000"/>
          </a:bodyPr>
          <a:lstStyle/>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آنها را در جای خود محکم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لوازم آسیب پذیر یا خطرناک را در طبقات پایین کمد و کابینت قرار دارد. </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درب کمدها و کابینت ها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اجرای غیر ضروری را حذف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چیدمان را بگونه ای انجام داد که باعث آسیب و انسداد مسیر خروج در زمان تخلیه اضطراری نشوند.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چرخ برنکارد یا ویلچر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از ایمنی تاسیسات و اتصالات برق، گاز، آب و تلفن مطمئن شد. این موارد باید بازدید دوره ای شوند. لوله ها، سیم ها و اتصالات فرسوده جایگزین شوند. اتصالی و نشتی نداشته باشند. </a:t>
            </a:r>
            <a:endParaRPr lang="en-US" altLang="en-US" sz="3200" dirty="0">
              <a:cs typeface="B Koodak" panose="00000700000000000000" pitchFamily="2" charset="-78"/>
            </a:endParaRPr>
          </a:p>
          <a:p>
            <a:endParaRPr lang="en-US" dirty="0"/>
          </a:p>
        </p:txBody>
      </p:sp>
    </p:spTree>
    <p:extLst>
      <p:ext uri="{BB962C8B-B14F-4D97-AF65-F5344CB8AC3E}">
        <p14:creationId xmlns:p14="http://schemas.microsoft.com/office/powerpoint/2010/main" val="104942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4924-67FB-418D-9B27-B6070E385481}"/>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sp>
        <p:nvSpPr>
          <p:cNvPr id="4" name="Content Placeholder 2">
            <a:extLst>
              <a:ext uri="{FF2B5EF4-FFF2-40B4-BE49-F238E27FC236}">
                <a16:creationId xmlns:a16="http://schemas.microsoft.com/office/drawing/2014/main" xmlns="" id="{40626FCE-A794-4900-8424-A9DCBA97A29C}"/>
              </a:ext>
            </a:extLst>
          </p:cNvPr>
          <p:cNvSpPr>
            <a:spLocks noGrp="1"/>
          </p:cNvSpPr>
          <p:nvPr>
            <p:ph idx="1"/>
          </p:nvPr>
        </p:nvSpPr>
        <p:spPr>
          <a:xfrm>
            <a:off x="1143000" y="1600200"/>
            <a:ext cx="7543800" cy="4525963"/>
          </a:xfrm>
        </p:spPr>
        <p:txBody>
          <a:bodyPr/>
          <a:lstStyle/>
          <a:p>
            <a:pPr lvl="4">
              <a:buBlip>
                <a:blip r:embed="rId2"/>
              </a:buBlip>
            </a:pPr>
            <a:r>
              <a:rPr lang="fa-IR" altLang="en-US" b="1" dirty="0">
                <a:solidFill>
                  <a:srgbClr val="C00000"/>
                </a:solidFill>
                <a:cs typeface="B Koodak" panose="00000700000000000000" pitchFamily="2" charset="-78"/>
              </a:rPr>
              <a:t>برداشتن</a:t>
            </a:r>
          </a:p>
        </p:txBody>
      </p:sp>
      <p:pic>
        <p:nvPicPr>
          <p:cNvPr id="5" name="Picture 4">
            <a:extLst>
              <a:ext uri="{FF2B5EF4-FFF2-40B4-BE49-F238E27FC236}">
                <a16:creationId xmlns:a16="http://schemas.microsoft.com/office/drawing/2014/main" xmlns="" id="{B6DD8C08-319B-4B1E-904A-F9E1B99FA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735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5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8489B27-A296-4669-B0FD-D947951B6C3C}"/>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pic>
        <p:nvPicPr>
          <p:cNvPr id="4" name="Picture 2">
            <a:extLst>
              <a:ext uri="{FF2B5EF4-FFF2-40B4-BE49-F238E27FC236}">
                <a16:creationId xmlns:a16="http://schemas.microsoft.com/office/drawing/2014/main" xmlns="" id="{4B531745-47B8-4BC8-80C3-C8398343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6362" y="2291556"/>
            <a:ext cx="7077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0A4C7E4-20E0-44B1-BB7C-83CCD6D9564A}"/>
              </a:ext>
            </a:extLst>
          </p:cNvPr>
          <p:cNvSpPr txBox="1"/>
          <p:nvPr/>
        </p:nvSpPr>
        <p:spPr>
          <a:xfrm>
            <a:off x="6477000" y="1802368"/>
            <a:ext cx="19050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جابجا کردن</a:t>
            </a:r>
          </a:p>
        </p:txBody>
      </p:sp>
    </p:spTree>
    <p:extLst>
      <p:ext uri="{BB962C8B-B14F-4D97-AF65-F5344CB8AC3E}">
        <p14:creationId xmlns:p14="http://schemas.microsoft.com/office/powerpoint/2010/main" val="36918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solidFill>
                  <a:srgbClr val="E35529"/>
                </a:solidFill>
                <a:cs typeface="B Koodak" pitchFamily="2" charset="-78"/>
              </a:rPr>
              <a:t>شرح وظایف دفتر مدیریت خطر بلایا</a:t>
            </a:r>
            <a:endParaRPr lang="en-US" sz="3200" dirty="0">
              <a:solidFill>
                <a:srgbClr val="E35529"/>
              </a:solidFill>
              <a:cs typeface="B Koodak" pitchFamily="2" charset="-78"/>
            </a:endParaRPr>
          </a:p>
        </p:txBody>
      </p:sp>
      <p:sp>
        <p:nvSpPr>
          <p:cNvPr id="5" name="Content Placeholder 4"/>
          <p:cNvSpPr>
            <a:spLocks noGrp="1"/>
          </p:cNvSpPr>
          <p:nvPr>
            <p:ph idx="1"/>
          </p:nvPr>
        </p:nvSpPr>
        <p:spPr>
          <a:xfrm>
            <a:off x="392112" y="1125538"/>
            <a:ext cx="8675688" cy="5162550"/>
          </a:xfrm>
        </p:spPr>
        <p:txBody>
          <a:bodyPr>
            <a:normAutofit lnSpcReduction="10000"/>
          </a:bodyPr>
          <a:lstStyle/>
          <a:p>
            <a:pPr algn="r" rtl="1">
              <a:lnSpc>
                <a:spcPct val="150000"/>
              </a:lnSpc>
              <a:buNone/>
            </a:pPr>
            <a:r>
              <a:rPr lang="fa-IR" sz="2300" b="1" i="1" dirty="0">
                <a:solidFill>
                  <a:srgbClr val="C00000"/>
                </a:solidFill>
                <a:cs typeface="B Mitra" pitchFamily="2" charset="-78"/>
              </a:rPr>
              <a:t>الف) فاز  قبل از وقوع بلایا:</a:t>
            </a:r>
            <a:endParaRPr lang="en-US" sz="2300" b="1" dirty="0">
              <a:solidFill>
                <a:srgbClr val="C00000"/>
              </a:solidFill>
              <a:cs typeface="B Mitra" pitchFamily="2" charset="-78"/>
            </a:endParaRPr>
          </a:p>
          <a:p>
            <a:pPr lvl="0">
              <a:lnSpc>
                <a:spcPct val="150000"/>
              </a:lnSpc>
              <a:buBlip>
                <a:blip r:embed="rId3"/>
              </a:buBlip>
            </a:pPr>
            <a:r>
              <a:rPr lang="fa-IR" sz="2300" b="1" dirty="0">
                <a:solidFill>
                  <a:srgbClr val="3333FF"/>
                </a:solidFill>
                <a:cs typeface="B Mitra" pitchFamily="2" charset="-78"/>
              </a:rPr>
              <a:t>ارزیابی و آموزش خانوارها برای بلایا </a:t>
            </a:r>
            <a:r>
              <a:rPr lang="en-US" sz="2300" b="1" dirty="0">
                <a:solidFill>
                  <a:srgbClr val="3333FF"/>
                </a:solidFill>
                <a:cs typeface="B Mitra" pitchFamily="2" charset="-78"/>
              </a:rPr>
              <a:t>(DART)</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اجرای برنامه ارزیابی خطر و ایمنی مرکز در برابر بلایا </a:t>
            </a:r>
            <a:r>
              <a:rPr lang="en-US" sz="2300" b="1" dirty="0">
                <a:cs typeface="B Mitra" pitchFamily="2" charset="-78"/>
              </a:rPr>
              <a:t>(SARA)</a:t>
            </a:r>
          </a:p>
          <a:p>
            <a:pPr lvl="0" algn="r" rtl="1">
              <a:lnSpc>
                <a:spcPct val="150000"/>
              </a:lnSpc>
              <a:buBlip>
                <a:blip r:embed="rId3"/>
              </a:buBlip>
            </a:pPr>
            <a:r>
              <a:rPr lang="fa-IR" sz="2300" b="1" dirty="0">
                <a:cs typeface="B Mitra" pitchFamily="2" charset="-78"/>
              </a:rPr>
              <a:t>اجرای برنامه کاهش آسیب پذیری فیزیکی مرکز در برابر بلایا </a:t>
            </a:r>
            <a:r>
              <a:rPr lang="en-US" sz="2300" b="1" dirty="0">
                <a:cs typeface="B Mitra" pitchFamily="2" charset="-78"/>
              </a:rPr>
              <a:t>(SNS)</a:t>
            </a:r>
            <a:r>
              <a:rPr lang="fa-IR" sz="2300" b="1" dirty="0">
                <a:cs typeface="B Mitra" pitchFamily="2" charset="-78"/>
              </a:rPr>
              <a:t>   </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تدوین و اجرای برنامه آمادگی مرکز برای بلایا </a:t>
            </a:r>
            <a:r>
              <a:rPr lang="en-US" sz="2300" b="1" dirty="0">
                <a:cs typeface="B Mitra" pitchFamily="2" charset="-78"/>
              </a:rPr>
              <a:t>(EOP) </a:t>
            </a:r>
          </a:p>
          <a:p>
            <a:pPr algn="r" rtl="1">
              <a:lnSpc>
                <a:spcPct val="150000"/>
              </a:lnSpc>
              <a:buBlip>
                <a:blip r:embed="rId3"/>
              </a:buBlip>
            </a:pPr>
            <a:endParaRPr lang="en-US" sz="2300" b="1" dirty="0">
              <a:cs typeface="B Mitra" pitchFamily="2" charset="-78"/>
            </a:endParaRPr>
          </a:p>
          <a:p>
            <a:pPr algn="r" rtl="1">
              <a:lnSpc>
                <a:spcPct val="150000"/>
              </a:lnSpc>
              <a:buNone/>
            </a:pPr>
            <a:r>
              <a:rPr lang="fa-IR" sz="2300" b="1" i="1" dirty="0">
                <a:solidFill>
                  <a:srgbClr val="C00000"/>
                </a:solidFill>
                <a:cs typeface="B Mitra" pitchFamily="2" charset="-78"/>
              </a:rPr>
              <a:t>ب) فاز  بعد از وقوع بلایا:</a:t>
            </a:r>
            <a:endParaRPr lang="en-US" sz="2300" b="1" dirty="0">
              <a:solidFill>
                <a:srgbClr val="C00000"/>
              </a:solidFill>
              <a:cs typeface="B Mitra" pitchFamily="2" charset="-78"/>
            </a:endParaRPr>
          </a:p>
          <a:p>
            <a:pPr algn="r" rtl="1">
              <a:lnSpc>
                <a:spcPct val="150000"/>
              </a:lnSpc>
              <a:buBlip>
                <a:blip r:embed="rId3"/>
              </a:buBlip>
            </a:pPr>
            <a:r>
              <a:rPr lang="fa-IR" sz="2300" b="1" dirty="0">
                <a:cs typeface="B Mitra" pitchFamily="2" charset="-78"/>
              </a:rPr>
              <a:t>اجرای برنامه نظام مراقبت بلایا(</a:t>
            </a:r>
            <a:r>
              <a:rPr lang="en-US" sz="2300" b="1" dirty="0">
                <a:cs typeface="B Mitra" pitchFamily="2" charset="-78"/>
              </a:rPr>
              <a:t>DSS</a:t>
            </a:r>
            <a:r>
              <a:rPr lang="fa-IR" sz="2300" b="1" dirty="0">
                <a:cs typeface="B Mitra" pitchFamily="2" charset="-78"/>
              </a:rPr>
              <a:t>)</a:t>
            </a:r>
            <a:endParaRPr lang="en-US" sz="2300" b="1" dirty="0">
              <a:cs typeface="B Mitra" pitchFamily="2" charset="-78"/>
            </a:endParaRPr>
          </a:p>
          <a:p>
            <a:pPr algn="r" rtl="1">
              <a:lnSpc>
                <a:spcPct val="150000"/>
              </a:lnSpc>
              <a:buBlip>
                <a:blip r:embed="rId3"/>
              </a:buBlip>
            </a:pPr>
            <a:r>
              <a:rPr lang="fa-IR" sz="2300" b="1" dirty="0">
                <a:cs typeface="B Mitra" pitchFamily="2" charset="-78"/>
              </a:rPr>
              <a:t>اجرای عملیات پاسخ بهداشتی به بلایا بر اساس </a:t>
            </a:r>
            <a:r>
              <a:rPr lang="en-US" sz="2300" b="1" dirty="0">
                <a:cs typeface="B Mitra" pitchFamily="2" charset="-78"/>
              </a:rPr>
              <a:t>EOP</a:t>
            </a:r>
            <a:r>
              <a:rPr lang="fa-IR" sz="2300" b="1" dirty="0">
                <a:cs typeface="B Mitra" pitchFamily="2" charset="-78"/>
              </a:rPr>
              <a:t> تدوین شده در فاز "الف"</a:t>
            </a:r>
            <a:endParaRPr lang="en-US" sz="2300" b="1" dirty="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8B848-B31F-4BDA-9EAE-687FB086A3B1}"/>
              </a:ext>
            </a:extLst>
          </p:cNvPr>
          <p:cNvSpPr>
            <a:spLocks noGrp="1"/>
          </p:cNvSpPr>
          <p:nvPr>
            <p:ph type="title"/>
          </p:nvPr>
        </p:nvSpPr>
        <p:spPr>
          <a:xfrm>
            <a:off x="5257800" y="1904999"/>
            <a:ext cx="3657600" cy="566891"/>
          </a:xfrm>
        </p:spPr>
        <p:txBody>
          <a:bodyPr>
            <a:normAutofit fontScale="90000"/>
          </a:bodyPr>
          <a:lstStyle/>
          <a:p>
            <a:r>
              <a:rPr lang="fa-IR" altLang="en-US" b="1" dirty="0">
                <a:solidFill>
                  <a:srgbClr val="C00000"/>
                </a:solidFill>
                <a:cs typeface="B Koodak" panose="00000700000000000000" pitchFamily="2" charset="-78"/>
              </a:rPr>
              <a:t>ایجاد محدودیت حرکت</a:t>
            </a:r>
            <a:br>
              <a:rPr lang="fa-IR" altLang="en-US" b="1" dirty="0">
                <a:solidFill>
                  <a:srgbClr val="C00000"/>
                </a:solidFill>
                <a:cs typeface="B Koodak" panose="00000700000000000000" pitchFamily="2" charset="-78"/>
              </a:rPr>
            </a:br>
            <a:endParaRPr lang="en-US" dirty="0"/>
          </a:p>
        </p:txBody>
      </p:sp>
      <p:pic>
        <p:nvPicPr>
          <p:cNvPr id="4" name="Picture 2">
            <a:extLst>
              <a:ext uri="{FF2B5EF4-FFF2-40B4-BE49-F238E27FC236}">
                <a16:creationId xmlns:a16="http://schemas.microsoft.com/office/drawing/2014/main" xmlns="" id="{6F47F4E2-ED3A-4F32-B78A-65D0D7517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08580"/>
            <a:ext cx="7543800" cy="35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04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AFC5536-581B-4EDF-B795-93F9E74A61B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81075" y="2400300"/>
            <a:ext cx="71818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78B17611-CB8B-4016-8569-096B166C6D23}"/>
              </a:ext>
            </a:extLst>
          </p:cNvPr>
          <p:cNvSpPr txBox="1"/>
          <p:nvPr/>
        </p:nvSpPr>
        <p:spPr>
          <a:xfrm>
            <a:off x="5334000" y="1676400"/>
            <a:ext cx="25146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مهار کردن</a:t>
            </a:r>
            <a:endParaRPr lang="en-US" altLang="en-US" b="1" dirty="0">
              <a:solidFill>
                <a:srgbClr val="C00000"/>
              </a:solidFill>
              <a:cs typeface="B Koodak" panose="00000700000000000000" pitchFamily="2" charset="-78"/>
            </a:endParaRPr>
          </a:p>
        </p:txBody>
      </p:sp>
    </p:spTree>
    <p:extLst>
      <p:ext uri="{BB962C8B-B14F-4D97-AF65-F5344CB8AC3E}">
        <p14:creationId xmlns:p14="http://schemas.microsoft.com/office/powerpoint/2010/main" val="14243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9FB8661F-6CF5-47BB-A6BD-3406D0C6FA66}"/>
              </a:ext>
            </a:extLst>
          </p:cNvPr>
          <p:cNvPicPr>
            <a:picLocks noGrp="1" noChangeAspect="1" noChangeArrowheads="1"/>
          </p:cNvPicPr>
          <p:nvPr>
            <p:ph idx="4294967295"/>
          </p:nvPr>
        </p:nvPicPr>
        <p:blipFill>
          <a:blip r:embed="rId2" cstate="print"/>
          <a:srcRect/>
          <a:stretch>
            <a:fillRect/>
          </a:stretch>
        </p:blipFill>
        <p:spPr bwMode="auto">
          <a:xfrm>
            <a:off x="1905000" y="685800"/>
            <a:ext cx="5867400" cy="3810000"/>
          </a:xfrm>
          <a:prstGeom prst="rect">
            <a:avLst/>
          </a:prstGeom>
          <a:noFill/>
          <a:ln w="9525">
            <a:noFill/>
            <a:miter lim="800000"/>
            <a:headEnd/>
            <a:tailEnd/>
          </a:ln>
          <a:effectLst/>
        </p:spPr>
      </p:pic>
      <p:pic>
        <p:nvPicPr>
          <p:cNvPr id="5" name="Picture 2" descr="C:\Users\Udr\Desktop\Risk.jpg">
            <a:extLst>
              <a:ext uri="{FF2B5EF4-FFF2-40B4-BE49-F238E27FC236}">
                <a16:creationId xmlns:a16="http://schemas.microsoft.com/office/drawing/2014/main" xmlns="" id="{1B2F4C7C-A562-4799-A9C2-313ED4DFD0A3}"/>
              </a:ext>
            </a:extLst>
          </p:cNvPr>
          <p:cNvPicPr>
            <a:picLocks noChangeAspect="1" noChangeArrowheads="1"/>
          </p:cNvPicPr>
          <p:nvPr/>
        </p:nvPicPr>
        <p:blipFill>
          <a:blip r:embed="rId3" cstate="print"/>
          <a:srcRect/>
          <a:stretch>
            <a:fillRect/>
          </a:stretch>
        </p:blipFill>
        <p:spPr bwMode="auto">
          <a:xfrm>
            <a:off x="2590800" y="4343400"/>
            <a:ext cx="4191000" cy="2183605"/>
          </a:xfrm>
          <a:prstGeom prst="rect">
            <a:avLst/>
          </a:prstGeom>
          <a:noFill/>
        </p:spPr>
      </p:pic>
    </p:spTree>
    <p:extLst>
      <p:ext uri="{BB962C8B-B14F-4D97-AF65-F5344CB8AC3E}">
        <p14:creationId xmlns:p14="http://schemas.microsoft.com/office/powerpoint/2010/main" val="19614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12F4C-568B-4553-B467-019AF6D58B56}"/>
              </a:ext>
            </a:extLst>
          </p:cNvPr>
          <p:cNvSpPr>
            <a:spLocks noGrp="1"/>
          </p:cNvSpPr>
          <p:nvPr>
            <p:ph type="title"/>
          </p:nvPr>
        </p:nvSpPr>
        <p:spPr/>
        <p:txBody>
          <a:bodyPr>
            <a:normAutofit fontScale="90000"/>
          </a:bodyPr>
          <a:lstStyle/>
          <a:p>
            <a:r>
              <a:rPr lang="fa-IR" dirty="0">
                <a:solidFill>
                  <a:schemeClr val="accent2">
                    <a:lumMod val="50000"/>
                  </a:schemeClr>
                </a:solidFill>
                <a:cs typeface="B Jadid" pitchFamily="2" charset="-78"/>
              </a:rPr>
              <a:t>1. </a:t>
            </a:r>
            <a:r>
              <a:rPr lang="fa-IR" sz="3600" dirty="0">
                <a:solidFill>
                  <a:schemeClr val="accent2">
                    <a:lumMod val="50000"/>
                  </a:schemeClr>
                </a:solidFill>
                <a:cs typeface="B Jadid" pitchFamily="2" charset="-78"/>
              </a:rPr>
              <a:t>ارزیابی ایمنی و خطر واحدهای بهداشتی</a:t>
            </a:r>
            <a:br>
              <a:rPr lang="fa-IR" sz="3600" dirty="0">
                <a:solidFill>
                  <a:schemeClr val="accent2">
                    <a:lumMod val="50000"/>
                  </a:schemeClr>
                </a:solidFill>
                <a:cs typeface="B Jadid" pitchFamily="2" charset="-78"/>
              </a:rPr>
            </a:br>
            <a:r>
              <a:rPr lang="fa-IR" sz="3600" dirty="0">
                <a:solidFill>
                  <a:schemeClr val="accent2">
                    <a:lumMod val="50000"/>
                  </a:schemeClr>
                </a:solidFill>
                <a:cs typeface="B Jadid" pitchFamily="2" charset="-78"/>
              </a:rPr>
              <a:t>( برنامه </a:t>
            </a:r>
            <a:r>
              <a:rPr lang="en-US" sz="3600" b="1" dirty="0">
                <a:solidFill>
                  <a:schemeClr val="accent2">
                    <a:lumMod val="50000"/>
                  </a:schemeClr>
                </a:solidFill>
                <a:cs typeface="B Jadid" pitchFamily="2" charset="-78"/>
              </a:rPr>
              <a:t>S</a:t>
            </a:r>
            <a:r>
              <a:rPr lang="en-US" sz="2700" dirty="0">
                <a:solidFill>
                  <a:srgbClr val="C0504D">
                    <a:lumMod val="50000"/>
                  </a:srgbClr>
                </a:solidFill>
                <a:cs typeface="B Jadid" pitchFamily="2" charset="-78"/>
              </a:rPr>
              <a:t>afety</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nd</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R</a:t>
            </a:r>
            <a:r>
              <a:rPr lang="en-US" sz="2700" dirty="0">
                <a:solidFill>
                  <a:srgbClr val="C0504D">
                    <a:lumMod val="50000"/>
                  </a:srgbClr>
                </a:solidFill>
                <a:cs typeface="B Jadid" pitchFamily="2" charset="-78"/>
              </a:rPr>
              <a:t>isk</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ssessment</a:t>
            </a:r>
            <a:r>
              <a:rPr lang="en-US" sz="3600" dirty="0">
                <a:solidFill>
                  <a:schemeClr val="accent2">
                    <a:lumMod val="50000"/>
                  </a:schemeClr>
                </a:solidFill>
                <a:cs typeface="B Jadid" pitchFamily="2" charset="-78"/>
              </a:rPr>
              <a:t> = </a:t>
            </a:r>
            <a:r>
              <a:rPr lang="en-US" sz="3600" b="1" dirty="0">
                <a:solidFill>
                  <a:schemeClr val="accent2">
                    <a:lumMod val="50000"/>
                  </a:schemeClr>
                </a:solidFill>
                <a:cs typeface="B Jadid" pitchFamily="2" charset="-78"/>
              </a:rPr>
              <a:t>SARA</a:t>
            </a:r>
            <a:r>
              <a:rPr lang="fa-IR" sz="3600" dirty="0">
                <a:solidFill>
                  <a:schemeClr val="accent2">
                    <a:lumMod val="50000"/>
                  </a:schemeClr>
                </a:solidFill>
                <a:cs typeface="B Jadid" pitchFamily="2" charset="-78"/>
              </a:rPr>
              <a:t>)</a:t>
            </a:r>
            <a:endParaRPr lang="en-US" dirty="0"/>
          </a:p>
        </p:txBody>
      </p:sp>
      <p:sp>
        <p:nvSpPr>
          <p:cNvPr id="6" name="Content Placeholder 2">
            <a:extLst>
              <a:ext uri="{FF2B5EF4-FFF2-40B4-BE49-F238E27FC236}">
                <a16:creationId xmlns:a16="http://schemas.microsoft.com/office/drawing/2014/main" xmlns="" id="{79F75264-4A96-4190-ADA6-70D2875F5B87}"/>
              </a:ext>
            </a:extLst>
          </p:cNvPr>
          <p:cNvSpPr>
            <a:spLocks noGrp="1"/>
          </p:cNvSpPr>
          <p:nvPr>
            <p:ph idx="1"/>
          </p:nvPr>
        </p:nvSpPr>
        <p:spPr>
          <a:xfrm>
            <a:off x="1143000" y="1600200"/>
            <a:ext cx="7543800" cy="4525963"/>
          </a:xfrm>
          <a:solidFill>
            <a:srgbClr val="CCFF99"/>
          </a:solidFill>
        </p:spPr>
        <p:style>
          <a:lnRef idx="0">
            <a:schemeClr val="accent3"/>
          </a:lnRef>
          <a:fillRef idx="3">
            <a:schemeClr val="accent3"/>
          </a:fillRef>
          <a:effectRef idx="3">
            <a:schemeClr val="accent3"/>
          </a:effectRef>
          <a:fontRef idx="minor">
            <a:schemeClr val="lt1"/>
          </a:fontRef>
        </p:style>
        <p:txBody>
          <a:bodyPr>
            <a:normAutofit fontScale="92500"/>
          </a:bodyPr>
          <a:lstStyle/>
          <a:p>
            <a:pPr marL="0" indent="0">
              <a:lnSpc>
                <a:spcPct val="150000"/>
              </a:lnSpc>
              <a:buNone/>
            </a:pPr>
            <a:r>
              <a:rPr lang="fa-IR" b="1" dirty="0">
                <a:solidFill>
                  <a:schemeClr val="tx1"/>
                </a:solidFill>
                <a:cs typeface="B Homa" panose="00000400000000000000" pitchFamily="2" charset="-78"/>
              </a:rPr>
              <a:t>بخش اول: شناخت مخاطرات تهدید کننده واحد</a:t>
            </a:r>
          </a:p>
          <a:p>
            <a:pPr>
              <a:buFontTx/>
              <a:buChar char="-"/>
            </a:pPr>
            <a:r>
              <a:rPr lang="fa-IR" b="1" dirty="0">
                <a:solidFill>
                  <a:schemeClr val="bg2">
                    <a:lumMod val="75000"/>
                  </a:schemeClr>
                </a:solidFill>
                <a:cs typeface="B Badr" pitchFamily="2" charset="-78"/>
              </a:rPr>
              <a:t>زمین شناختی  - آب و هوایی    -پدیده های اجتماعی</a:t>
            </a:r>
          </a:p>
          <a:p>
            <a:pPr>
              <a:buFontTx/>
              <a:buChar char="-"/>
            </a:pPr>
            <a:r>
              <a:rPr lang="fa-IR" b="1" dirty="0">
                <a:solidFill>
                  <a:schemeClr val="bg2">
                    <a:lumMod val="75000"/>
                  </a:schemeClr>
                </a:solidFill>
                <a:cs typeface="B Badr" pitchFamily="2" charset="-78"/>
              </a:rPr>
              <a:t>زیستی           - انسان ساخت</a:t>
            </a:r>
          </a:p>
          <a:p>
            <a:pPr marL="0" indent="0">
              <a:lnSpc>
                <a:spcPct val="150000"/>
              </a:lnSpc>
              <a:buNone/>
            </a:pPr>
            <a:r>
              <a:rPr lang="fa-IR" b="1" dirty="0">
                <a:solidFill>
                  <a:schemeClr val="tx1"/>
                </a:solidFill>
                <a:cs typeface="B Homa" panose="00000400000000000000" pitchFamily="2" charset="-78"/>
              </a:rPr>
              <a:t>بخش دوم: ارزیابی آمادگی عملکردی</a:t>
            </a:r>
          </a:p>
          <a:p>
            <a:pPr marL="0" indent="0">
              <a:lnSpc>
                <a:spcPct val="150000"/>
              </a:lnSpc>
              <a:buNone/>
            </a:pPr>
            <a:r>
              <a:rPr lang="fa-IR" b="1" dirty="0">
                <a:solidFill>
                  <a:schemeClr val="tx1"/>
                </a:solidFill>
                <a:cs typeface="B Homa" panose="00000400000000000000" pitchFamily="2" charset="-78"/>
              </a:rPr>
              <a:t>بخش سوم: ارزیابی آسیب پذیری (ایمنی) غیر سازه ای</a:t>
            </a:r>
          </a:p>
          <a:p>
            <a:pPr marL="0" indent="0">
              <a:lnSpc>
                <a:spcPct val="150000"/>
              </a:lnSpc>
              <a:buNone/>
            </a:pPr>
            <a:r>
              <a:rPr lang="fa-IR" b="1" dirty="0">
                <a:solidFill>
                  <a:schemeClr val="tx1"/>
                </a:solidFill>
                <a:cs typeface="B Homa" panose="00000400000000000000" pitchFamily="2" charset="-78"/>
              </a:rPr>
              <a:t>بخش چهارم: ارزیابی آسیب پذیری سازه ای</a:t>
            </a:r>
          </a:p>
        </p:txBody>
      </p:sp>
    </p:spTree>
    <p:extLst>
      <p:ext uri="{BB962C8B-B14F-4D97-AF65-F5344CB8AC3E}">
        <p14:creationId xmlns:p14="http://schemas.microsoft.com/office/powerpoint/2010/main" val="5340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6AECBF16-B754-4716-9B41-889DABBEBDD3}"/>
              </a:ext>
            </a:extLst>
          </p:cNvPr>
          <p:cNvPicPr>
            <a:picLocks noChangeAspect="1" noChangeArrowheads="1"/>
          </p:cNvPicPr>
          <p:nvPr/>
        </p:nvPicPr>
        <p:blipFill>
          <a:blip r:embed="rId2" cstate="print"/>
          <a:srcRect/>
          <a:stretch>
            <a:fillRect/>
          </a:stretch>
        </p:blipFill>
        <p:spPr bwMode="auto">
          <a:xfrm>
            <a:off x="1524000" y="1219200"/>
            <a:ext cx="6934200" cy="5486400"/>
          </a:xfrm>
          <a:prstGeom prst="rect">
            <a:avLst/>
          </a:prstGeom>
          <a:noFill/>
          <a:ln w="9525">
            <a:noFill/>
            <a:miter lim="800000"/>
            <a:headEnd/>
            <a:tailEnd/>
          </a:ln>
          <a:effectLst/>
        </p:spPr>
      </p:pic>
      <p:sp>
        <p:nvSpPr>
          <p:cNvPr id="7" name="Title 6">
            <a:extLst>
              <a:ext uri="{FF2B5EF4-FFF2-40B4-BE49-F238E27FC236}">
                <a16:creationId xmlns:a16="http://schemas.microsoft.com/office/drawing/2014/main" xmlns="" id="{3832F617-07CF-4769-A647-DFA2643295E0}"/>
              </a:ext>
            </a:extLst>
          </p:cNvPr>
          <p:cNvSpPr>
            <a:spLocks noGrp="1"/>
          </p:cNvSpPr>
          <p:nvPr>
            <p:ph type="title" idx="4294967295"/>
          </p:nvPr>
        </p:nvSpPr>
        <p:spPr>
          <a:xfrm>
            <a:off x="1600200" y="152400"/>
            <a:ext cx="7543800" cy="1143000"/>
          </a:xfrm>
        </p:spPr>
        <p:txBody>
          <a:bodyPr/>
          <a:lstStyle/>
          <a:p>
            <a:r>
              <a:rPr lang="fa-IR" dirty="0"/>
              <a:t>زیج بلایا </a:t>
            </a:r>
            <a:endParaRPr lang="en-US" dirty="0"/>
          </a:p>
        </p:txBody>
      </p:sp>
    </p:spTree>
    <p:extLst>
      <p:ext uri="{BB962C8B-B14F-4D97-AF65-F5344CB8AC3E}">
        <p14:creationId xmlns:p14="http://schemas.microsoft.com/office/powerpoint/2010/main" val="161184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BFCDC-6C1B-40B1-A326-10C7CD56FC9D}"/>
              </a:ext>
            </a:extLst>
          </p:cNvPr>
          <p:cNvSpPr>
            <a:spLocks noGrp="1"/>
          </p:cNvSpPr>
          <p:nvPr>
            <p:ph type="title"/>
          </p:nvPr>
        </p:nvSpPr>
        <p:spPr/>
        <p:txBody>
          <a:bodyPr/>
          <a:lstStyle/>
          <a:p>
            <a:r>
              <a:rPr lang="fa-IR" b="1" dirty="0">
                <a:solidFill>
                  <a:srgbClr val="E35529"/>
                </a:solidFill>
                <a:effectLst>
                  <a:outerShdw blurRad="38100" dist="38100" dir="2700000" algn="tl">
                    <a:srgbClr val="000000">
                      <a:alpha val="43137"/>
                    </a:srgbClr>
                  </a:outerShdw>
                </a:effectLst>
                <a:cs typeface="B Koodak" pitchFamily="2" charset="-78"/>
              </a:rPr>
              <a:t>ماموریت برنامه </a:t>
            </a:r>
            <a:r>
              <a:rPr lang="en-US" b="1" dirty="0">
                <a:solidFill>
                  <a:srgbClr val="E35529"/>
                </a:solidFill>
                <a:effectLst>
                  <a:outerShdw blurRad="38100" dist="38100" dir="2700000" algn="tl">
                    <a:srgbClr val="000000">
                      <a:alpha val="43137"/>
                    </a:srgbClr>
                  </a:outerShdw>
                </a:effectLst>
                <a:cs typeface="B Koodak" pitchFamily="2" charset="-78"/>
              </a:rPr>
              <a:t>SARA</a:t>
            </a:r>
            <a:endParaRPr lang="en-US" dirty="0"/>
          </a:p>
        </p:txBody>
      </p:sp>
      <p:sp>
        <p:nvSpPr>
          <p:cNvPr id="3" name="Content Placeholder 2">
            <a:extLst>
              <a:ext uri="{FF2B5EF4-FFF2-40B4-BE49-F238E27FC236}">
                <a16:creationId xmlns:a16="http://schemas.microsoft.com/office/drawing/2014/main" xmlns="" id="{6F2E9498-248A-4CA8-8788-16A0B4740B0A}"/>
              </a:ext>
            </a:extLst>
          </p:cNvPr>
          <p:cNvSpPr>
            <a:spLocks noGrp="1"/>
          </p:cNvSpPr>
          <p:nvPr>
            <p:ph idx="1"/>
          </p:nvPr>
        </p:nvSpPr>
        <p:spPr/>
        <p:txBody>
          <a:bodyPr/>
          <a:lstStyle/>
          <a:p>
            <a:pPr algn="r" rtl="1">
              <a:lnSpc>
                <a:spcPct val="200000"/>
              </a:lnSpc>
              <a:buNone/>
            </a:pPr>
            <a:r>
              <a:rPr lang="ar-SA" b="1" dirty="0">
                <a:cs typeface="B Koodak" pitchFamily="2" charset="-78"/>
              </a:rPr>
              <a:t>بخش 1 - شناخت مخاطرات تهدیدکننده مرکز</a:t>
            </a:r>
            <a:endParaRPr lang="fa-IR" dirty="0">
              <a:cs typeface="B Koodak" pitchFamily="2" charset="-78"/>
            </a:endParaRPr>
          </a:p>
          <a:p>
            <a:pPr algn="r" rtl="1">
              <a:lnSpc>
                <a:spcPct val="200000"/>
              </a:lnSpc>
              <a:buNone/>
            </a:pPr>
            <a:r>
              <a:rPr lang="ar-SA" sz="3200" b="1" dirty="0">
                <a:cs typeface="B Koodak" pitchFamily="2" charset="-78"/>
              </a:rPr>
              <a:t>بخش 2 - ارزیابی آمادگی عملکردی مرکز </a:t>
            </a:r>
            <a:endParaRPr lang="fa-IR" sz="3200" b="1" dirty="0">
              <a:cs typeface="B Koodak" pitchFamily="2" charset="-78"/>
            </a:endParaRPr>
          </a:p>
          <a:p>
            <a:pPr algn="r" rtl="1">
              <a:lnSpc>
                <a:spcPct val="200000"/>
              </a:lnSpc>
              <a:buNone/>
            </a:pPr>
            <a:r>
              <a:rPr lang="ar-SA" sz="3200" b="1" dirty="0">
                <a:cs typeface="B Koodak" pitchFamily="2" charset="-78"/>
              </a:rPr>
              <a:t>بخش 3 - ارزیابی ایمنی غیرسازه</a:t>
            </a:r>
            <a:r>
              <a:rPr lang="fa-IR" sz="3200" b="1" dirty="0">
                <a:cs typeface="B Koodak" pitchFamily="2" charset="-78"/>
              </a:rPr>
              <a:t> </a:t>
            </a:r>
            <a:r>
              <a:rPr lang="ar-SA" sz="3200" b="1" dirty="0">
                <a:cs typeface="B Koodak" pitchFamily="2" charset="-78"/>
              </a:rPr>
              <a:t>ای </a:t>
            </a:r>
            <a:endParaRPr lang="fa-IR" sz="3200" b="1" dirty="0">
              <a:cs typeface="B Koodak" pitchFamily="2" charset="-78"/>
            </a:endParaRPr>
          </a:p>
          <a:p>
            <a:pPr algn="r" rtl="1">
              <a:lnSpc>
                <a:spcPct val="200000"/>
              </a:lnSpc>
              <a:buNone/>
            </a:pPr>
            <a:r>
              <a:rPr lang="ar-SA" sz="3200" b="1" dirty="0">
                <a:cs typeface="B Koodak" pitchFamily="2" charset="-78"/>
              </a:rPr>
              <a:t>بخش 4 - ارزیابی ایمنی سازه</a:t>
            </a:r>
            <a:r>
              <a:rPr lang="fa-IR" sz="3200" b="1" dirty="0">
                <a:cs typeface="B Koodak" pitchFamily="2" charset="-78"/>
              </a:rPr>
              <a:t> </a:t>
            </a:r>
            <a:r>
              <a:rPr lang="ar-SA" sz="3200" b="1" dirty="0">
                <a:cs typeface="B Koodak" pitchFamily="2" charset="-78"/>
              </a:rPr>
              <a:t>ای مرکز</a:t>
            </a:r>
            <a:endParaRPr lang="en-US" sz="3200" dirty="0">
              <a:cs typeface="B Koodak" pitchFamily="2" charset="-78"/>
            </a:endParaRPr>
          </a:p>
          <a:p>
            <a:endParaRPr lang="en-US" dirty="0"/>
          </a:p>
        </p:txBody>
      </p:sp>
    </p:spTree>
    <p:extLst>
      <p:ext uri="{BB962C8B-B14F-4D97-AF65-F5344CB8AC3E}">
        <p14:creationId xmlns:p14="http://schemas.microsoft.com/office/powerpoint/2010/main" val="159583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AA801-F3AE-4C20-988E-D589F5EE17ED}"/>
              </a:ext>
            </a:extLst>
          </p:cNvPr>
          <p:cNvSpPr>
            <a:spLocks noGrp="1"/>
          </p:cNvSpPr>
          <p:nvPr>
            <p:ph type="title"/>
          </p:nvPr>
        </p:nvSpPr>
        <p:spPr/>
        <p:txBody>
          <a:bodyPr/>
          <a:lstStyle/>
          <a:p>
            <a:r>
              <a:rPr lang="ar-SA" sz="3600" b="1" dirty="0">
                <a:solidFill>
                  <a:srgbClr val="E35529"/>
                </a:solidFill>
                <a:cs typeface="B Koodak" pitchFamily="2" charset="-78"/>
              </a:rPr>
              <a:t>دستورالعمل ارزیابی خطر بلایا</a:t>
            </a:r>
            <a:endParaRPr lang="en-US" dirty="0"/>
          </a:p>
        </p:txBody>
      </p:sp>
      <p:sp>
        <p:nvSpPr>
          <p:cNvPr id="3" name="Content Placeholder 2">
            <a:extLst>
              <a:ext uri="{FF2B5EF4-FFF2-40B4-BE49-F238E27FC236}">
                <a16:creationId xmlns:a16="http://schemas.microsoft.com/office/drawing/2014/main" xmlns="" id="{D9CE36CE-7876-4933-BE49-D4A84F9E39C1}"/>
              </a:ext>
            </a:extLst>
          </p:cNvPr>
          <p:cNvSpPr>
            <a:spLocks noGrp="1"/>
          </p:cNvSpPr>
          <p:nvPr>
            <p:ph idx="1"/>
          </p:nvPr>
        </p:nvSpPr>
        <p:spPr/>
        <p:txBody>
          <a:bodyPr/>
          <a:lstStyle/>
          <a:p>
            <a:pPr lvl="0" algn="just" rtl="1">
              <a:lnSpc>
                <a:spcPct val="200000"/>
              </a:lnSpc>
              <a:buBlip>
                <a:blip r:embed="rId2"/>
              </a:buBlip>
            </a:pPr>
            <a:r>
              <a:rPr lang="ar-SA" dirty="0">
                <a:cs typeface="B Koodak" pitchFamily="2" charset="-78"/>
              </a:rPr>
              <a:t>این برنامه سالی یکبار و </a:t>
            </a:r>
            <a:r>
              <a:rPr lang="fa-IR" dirty="0">
                <a:cs typeface="B Koodak" pitchFamily="2" charset="-78"/>
              </a:rPr>
              <a:t>در</a:t>
            </a:r>
            <a:r>
              <a:rPr lang="ar-SA" dirty="0">
                <a:cs typeface="B Koodak" pitchFamily="2" charset="-78"/>
              </a:rPr>
              <a:t> خرداد ماه اجرا می شود.</a:t>
            </a:r>
            <a:endParaRPr lang="en-US" dirty="0">
              <a:cs typeface="B Koodak" pitchFamily="2" charset="-78"/>
            </a:endParaRPr>
          </a:p>
          <a:p>
            <a:pPr lvl="0" algn="just" rtl="1">
              <a:lnSpc>
                <a:spcPct val="200000"/>
              </a:lnSpc>
              <a:buBlip>
                <a:blip r:embed="rId2"/>
              </a:buBlip>
            </a:pPr>
            <a:r>
              <a:rPr lang="ar-SA" dirty="0">
                <a:cs typeface="B Koodak" pitchFamily="2" charset="-78"/>
              </a:rPr>
              <a:t>ابزار ارزیابی </a:t>
            </a:r>
            <a:r>
              <a:rPr lang="fa-IR" dirty="0">
                <a:cs typeface="B Koodak" pitchFamily="2" charset="-78"/>
                <a:hlinkClick r:id="rId3" action="ppaction://hlinkfile"/>
              </a:rPr>
              <a:t>چک لیست </a:t>
            </a:r>
            <a:r>
              <a:rPr lang="fa-IR" dirty="0">
                <a:cs typeface="B Koodak" pitchFamily="2" charset="-78"/>
              </a:rPr>
              <a:t>تدوین شده </a:t>
            </a:r>
            <a:r>
              <a:rPr lang="ar-SA" dirty="0">
                <a:cs typeface="B Koodak" pitchFamily="2" charset="-78"/>
              </a:rPr>
              <a:t>می باشد.</a:t>
            </a:r>
            <a:endParaRPr lang="en-US" dirty="0">
              <a:cs typeface="B Koodak" pitchFamily="2" charset="-78"/>
            </a:endParaRPr>
          </a:p>
          <a:p>
            <a:pPr algn="just" rtl="1">
              <a:lnSpc>
                <a:spcPct val="200000"/>
              </a:lnSpc>
              <a:buBlip>
                <a:blip r:embed="rId2"/>
              </a:buBlip>
            </a:pPr>
            <a:r>
              <a:rPr lang="en-US" dirty="0">
                <a:cs typeface="B Koodak" pitchFamily="2" charset="-78"/>
              </a:rPr>
              <a:t> </a:t>
            </a:r>
            <a:r>
              <a:rPr lang="ar-SA" dirty="0">
                <a:cs typeface="B Koodak" pitchFamily="2" charset="-78"/>
              </a:rPr>
              <a:t>در تکمیل فرم کلیه کارکنان مرکز با مسئول برنامه همکاری می کنند.</a:t>
            </a:r>
            <a:endParaRPr lang="en-US" sz="3200" dirty="0">
              <a:cs typeface="B Koodak" pitchFamily="2" charset="-78"/>
            </a:endParaRPr>
          </a:p>
          <a:p>
            <a:endParaRPr lang="en-US" dirty="0"/>
          </a:p>
        </p:txBody>
      </p:sp>
    </p:spTree>
    <p:extLst>
      <p:ext uri="{BB962C8B-B14F-4D97-AF65-F5344CB8AC3E}">
        <p14:creationId xmlns:p14="http://schemas.microsoft.com/office/powerpoint/2010/main" val="256165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8BA3F-E232-4137-A61E-C069785FDBF2}"/>
              </a:ext>
            </a:extLst>
          </p:cNvPr>
          <p:cNvSpPr>
            <a:spLocks noGrp="1"/>
          </p:cNvSpPr>
          <p:nvPr>
            <p:ph type="title"/>
          </p:nvPr>
        </p:nvSpPr>
        <p:spPr/>
        <p:txBody>
          <a:bodyPr/>
          <a:lstStyle/>
          <a:p>
            <a:r>
              <a:rPr lang="ar-SA" sz="3600" b="1" dirty="0">
                <a:solidFill>
                  <a:srgbClr val="E35529"/>
                </a:solidFill>
                <a:cs typeface="B Koodak" pitchFamily="2" charset="-78"/>
              </a:rPr>
              <a:t>بخش 1 - شناخت مخاطرات تهدیدکننده مرکز</a:t>
            </a:r>
            <a:endParaRPr lang="en-US" dirty="0"/>
          </a:p>
        </p:txBody>
      </p:sp>
      <p:sp>
        <p:nvSpPr>
          <p:cNvPr id="3" name="Content Placeholder 2">
            <a:extLst>
              <a:ext uri="{FF2B5EF4-FFF2-40B4-BE49-F238E27FC236}">
                <a16:creationId xmlns:a16="http://schemas.microsoft.com/office/drawing/2014/main" xmlns="" id="{CC8728EA-E11E-494D-A338-DDB8344BA9D0}"/>
              </a:ext>
            </a:extLst>
          </p:cNvPr>
          <p:cNvSpPr>
            <a:spLocks noGrp="1"/>
          </p:cNvSpPr>
          <p:nvPr>
            <p:ph idx="1"/>
          </p:nvPr>
        </p:nvSpPr>
        <p:spPr>
          <a:xfrm>
            <a:off x="1143000" y="1600200"/>
            <a:ext cx="7543800" cy="4800600"/>
          </a:xfrm>
        </p:spPr>
        <p:txBody>
          <a:bodyPr>
            <a:normAutofit fontScale="55000" lnSpcReduction="20000"/>
          </a:bodyPr>
          <a:lstStyle/>
          <a:p>
            <a:pPr lvl="0" algn="just" rtl="1">
              <a:lnSpc>
                <a:spcPct val="170000"/>
              </a:lnSpc>
              <a:buBlip>
                <a:blip r:embed="rId2"/>
              </a:buBlip>
            </a:pPr>
            <a:r>
              <a:rPr lang="ar-SA" sz="3200" dirty="0">
                <a:cs typeface="B Koodak" pitchFamily="2" charset="-78"/>
              </a:rPr>
              <a:t>در صورت احتمال وقوع، سطح مخاطره را بر اساس راهنمای زیر تعیین نمایید: </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بالا:</a:t>
            </a:r>
            <a:r>
              <a:rPr lang="ar-SA" sz="3200" dirty="0">
                <a:solidFill>
                  <a:srgbClr val="C00000"/>
                </a:solidFill>
                <a:cs typeface="B Koodak" pitchFamily="2" charset="-78"/>
              </a:rPr>
              <a:t> </a:t>
            </a:r>
            <a:r>
              <a:rPr lang="ar-SA" sz="3200" dirty="0">
                <a:cs typeface="B Koodak" pitchFamily="2" charset="-78"/>
              </a:rPr>
              <a:t>احتمال زیاد وقوع </a:t>
            </a:r>
            <a:r>
              <a:rPr lang="ar-SA" sz="3200" b="1" dirty="0">
                <a:cs typeface="B Koodak" pitchFamily="2" charset="-78"/>
              </a:rPr>
              <a:t>یا </a:t>
            </a:r>
            <a:r>
              <a:rPr lang="ar-SA" sz="3200" dirty="0">
                <a:cs typeface="B Koodak" pitchFamily="2" charset="-78"/>
              </a:rPr>
              <a:t>احتمال وقوع با شدت زیاد</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متوسط:</a:t>
            </a:r>
            <a:r>
              <a:rPr lang="ar-SA" sz="3200" b="1" dirty="0">
                <a:cs typeface="B Koodak" pitchFamily="2" charset="-78"/>
              </a:rPr>
              <a:t> </a:t>
            </a:r>
            <a:r>
              <a:rPr lang="ar-SA" sz="3200" dirty="0">
                <a:cs typeface="B Koodak" pitchFamily="2" charset="-78"/>
              </a:rPr>
              <a:t>احتمال زیاد وقوع با شدت متوسط</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پایین:</a:t>
            </a:r>
            <a:r>
              <a:rPr lang="ar-SA" sz="3200" dirty="0">
                <a:solidFill>
                  <a:srgbClr val="C00000"/>
                </a:solidFill>
                <a:cs typeface="B Koodak" pitchFamily="2" charset="-78"/>
              </a:rPr>
              <a:t> </a:t>
            </a:r>
            <a:r>
              <a:rPr lang="ar-SA" sz="3200" dirty="0">
                <a:cs typeface="B Koodak" pitchFamily="2" charset="-78"/>
              </a:rPr>
              <a:t>احتمال کم وقوع </a:t>
            </a:r>
            <a:r>
              <a:rPr lang="ar-SA" sz="3200" b="1" dirty="0">
                <a:cs typeface="B Koodak" pitchFamily="2" charset="-78"/>
              </a:rPr>
              <a:t>یا</a:t>
            </a:r>
            <a:r>
              <a:rPr lang="ar-SA" sz="3200" dirty="0">
                <a:cs typeface="B Koodak" pitchFamily="2" charset="-78"/>
              </a:rPr>
              <a:t> احتمال وقوع با شدت کم</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اگر احتمال وقوع یک مخاطره برای مرکز شما وجود ندارد، در ستون مربوطه علامت بزنید.</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در فایل ورود داده­ها کدگذاری زیر را برای احتمال وقوع مخاطرات رعایت نمایید:</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عدم احتمال وقوع</a:t>
            </a:r>
            <a:r>
              <a:rPr lang="ar-SA" sz="3200" dirty="0">
                <a:cs typeface="B Koodak" pitchFamily="2" charset="-78"/>
              </a:rPr>
              <a:t> = </a:t>
            </a:r>
            <a:r>
              <a:rPr lang="fa-IR" sz="3200" dirty="0">
                <a:cs typeface="B Koodak" pitchFamily="2" charset="-78"/>
              </a:rPr>
              <a:t>0</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پایین </a:t>
            </a:r>
            <a:r>
              <a:rPr lang="ar-SA" sz="3200" dirty="0">
                <a:cs typeface="B Koodak" pitchFamily="2" charset="-78"/>
              </a:rPr>
              <a:t>= 1</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متوسط</a:t>
            </a:r>
            <a:r>
              <a:rPr lang="ar-SA" sz="3200" dirty="0">
                <a:cs typeface="B Koodak" pitchFamily="2" charset="-78"/>
              </a:rPr>
              <a:t> = 2</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بالا</a:t>
            </a:r>
            <a:r>
              <a:rPr lang="ar-SA" sz="3200" dirty="0">
                <a:cs typeface="B Koodak" pitchFamily="2" charset="-78"/>
              </a:rPr>
              <a:t> = 3</a:t>
            </a:r>
            <a:endParaRPr lang="en-US" sz="3200" dirty="0">
              <a:cs typeface="B Koodak" pitchFamily="2" charset="-78"/>
            </a:endParaRPr>
          </a:p>
          <a:p>
            <a:endParaRPr lang="en-US" dirty="0"/>
          </a:p>
        </p:txBody>
      </p:sp>
    </p:spTree>
    <p:extLst>
      <p:ext uri="{BB962C8B-B14F-4D97-AF65-F5344CB8AC3E}">
        <p14:creationId xmlns:p14="http://schemas.microsoft.com/office/powerpoint/2010/main" val="306499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896B6-EE54-407D-8B4D-B289501DBA63}"/>
              </a:ext>
            </a:extLst>
          </p:cNvPr>
          <p:cNvSpPr>
            <a:spLocks noGrp="1"/>
          </p:cNvSpPr>
          <p:nvPr>
            <p:ph type="title"/>
          </p:nvPr>
        </p:nvSpPr>
        <p:spPr/>
        <p:txBody>
          <a:bodyPr/>
          <a:lstStyle/>
          <a:p>
            <a:r>
              <a:rPr lang="ar-SA" sz="3600" b="1" dirty="0">
                <a:solidFill>
                  <a:srgbClr val="E35529"/>
                </a:solidFill>
                <a:cs typeface="B Koodak" pitchFamily="2" charset="-78"/>
              </a:rPr>
              <a:t>بخش 2 - ارزیابی آمادگی عملکردی مرکز</a:t>
            </a:r>
            <a:endParaRPr lang="en-US" dirty="0"/>
          </a:p>
        </p:txBody>
      </p:sp>
      <p:sp>
        <p:nvSpPr>
          <p:cNvPr id="3" name="Content Placeholder 2">
            <a:extLst>
              <a:ext uri="{FF2B5EF4-FFF2-40B4-BE49-F238E27FC236}">
                <a16:creationId xmlns:a16="http://schemas.microsoft.com/office/drawing/2014/main" xmlns="" id="{9BC990F6-6ED7-4139-AF29-92CE60A99834}"/>
              </a:ext>
            </a:extLst>
          </p:cNvPr>
          <p:cNvSpPr>
            <a:spLocks noGrp="1"/>
          </p:cNvSpPr>
          <p:nvPr>
            <p:ph idx="1"/>
          </p:nvPr>
        </p:nvSpPr>
        <p:spPr/>
        <p:txBody>
          <a:bodyPr>
            <a:normAutofit fontScale="92500"/>
          </a:bodyPr>
          <a:lstStyle/>
          <a:p>
            <a:pPr algn="r" rtl="1">
              <a:lnSpc>
                <a:spcPct val="200000"/>
              </a:lnSpc>
              <a:buBlip>
                <a:blip r:embed="rId2"/>
              </a:buBlip>
            </a:pPr>
            <a:r>
              <a:rPr lang="ar-SA" b="1" dirty="0">
                <a:cs typeface="B Koodak" pitchFamily="2" charset="-78"/>
              </a:rPr>
              <a:t>راهنمای ارزیابی:</a:t>
            </a:r>
            <a:endParaRPr lang="en-US" dirty="0">
              <a:cs typeface="B Koodak" pitchFamily="2" charset="-78"/>
            </a:endParaRPr>
          </a:p>
          <a:p>
            <a:pPr lvl="0" algn="r" rtl="1">
              <a:lnSpc>
                <a:spcPct val="200000"/>
              </a:lnSpc>
              <a:buBlip>
                <a:blip r:embed="rId2"/>
              </a:buBlip>
            </a:pPr>
            <a:r>
              <a:rPr lang="ar-SA" sz="2800" dirty="0">
                <a:cs typeface="B Koodak" pitchFamily="2" charset="-78"/>
              </a:rPr>
              <a:t>در فایل ورود داده</a:t>
            </a:r>
            <a:r>
              <a:rPr lang="fa-IR" sz="2800" dirty="0">
                <a:cs typeface="B Koodak" pitchFamily="2" charset="-78"/>
              </a:rPr>
              <a:t> </a:t>
            </a:r>
            <a:r>
              <a:rPr lang="ar-SA" sz="2800" dirty="0">
                <a:cs typeface="B Koodak" pitchFamily="2" charset="-78"/>
              </a:rPr>
              <a:t>ها کدگذاری را  به روش زیر رعایت نمایید:</a:t>
            </a:r>
            <a:endParaRPr lang="en-US" sz="2800"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مطلوب </a:t>
            </a:r>
            <a:r>
              <a:rPr lang="ar-SA" dirty="0">
                <a:cs typeface="B Koodak" pitchFamily="2" charset="-78"/>
              </a:rPr>
              <a:t>= </a:t>
            </a:r>
            <a:r>
              <a:rPr lang="fa-IR" dirty="0">
                <a:cs typeface="B Koodak" pitchFamily="2" charset="-78"/>
              </a:rPr>
              <a:t>2</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متوسط </a:t>
            </a:r>
            <a:r>
              <a:rPr lang="ar-SA" dirty="0">
                <a:cs typeface="B Koodak" pitchFamily="2" charset="-78"/>
              </a:rPr>
              <a:t>= </a:t>
            </a:r>
            <a:r>
              <a:rPr lang="fa-IR" dirty="0">
                <a:cs typeface="B Koodak" pitchFamily="2" charset="-78"/>
              </a:rPr>
              <a:t>1</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نامطلوب </a:t>
            </a:r>
            <a:r>
              <a:rPr lang="ar-SA" dirty="0">
                <a:cs typeface="B Koodak" pitchFamily="2" charset="-78"/>
              </a:rPr>
              <a:t>= </a:t>
            </a:r>
            <a:r>
              <a:rPr lang="en-US" dirty="0">
                <a:cs typeface="B Koodak" pitchFamily="2" charset="-78"/>
              </a:rPr>
              <a:t>0</a:t>
            </a:r>
          </a:p>
          <a:p>
            <a:endParaRPr lang="en-US" dirty="0"/>
          </a:p>
        </p:txBody>
      </p:sp>
    </p:spTree>
    <p:extLst>
      <p:ext uri="{BB962C8B-B14F-4D97-AF65-F5344CB8AC3E}">
        <p14:creationId xmlns:p14="http://schemas.microsoft.com/office/powerpoint/2010/main" val="7509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33579-8A70-4A9E-AC0D-0BB29C9821B9}"/>
              </a:ext>
            </a:extLst>
          </p:cNvPr>
          <p:cNvSpPr>
            <a:spLocks noGrp="1"/>
          </p:cNvSpPr>
          <p:nvPr>
            <p:ph type="title"/>
          </p:nvPr>
        </p:nvSpPr>
        <p:spPr/>
        <p:txBody>
          <a:bodyPr/>
          <a:lstStyle/>
          <a:p>
            <a:r>
              <a:rPr lang="ar-SA" sz="3600" b="1" dirty="0">
                <a:solidFill>
                  <a:srgbClr val="E35529"/>
                </a:solidFill>
                <a:cs typeface="B Koodak" pitchFamily="2" charset="-78"/>
              </a:rPr>
              <a:t>بخش 3 - ارزیابی ایمنی غیرسازه</a:t>
            </a:r>
            <a:r>
              <a:rPr lang="fa-IR" sz="3600" b="1" dirty="0">
                <a:solidFill>
                  <a:srgbClr val="E35529"/>
                </a:solidFill>
                <a:cs typeface="B Koodak" pitchFamily="2" charset="-78"/>
              </a:rPr>
              <a:t> </a:t>
            </a:r>
            <a:r>
              <a:rPr lang="ar-SA" sz="3600" b="1" dirty="0">
                <a:solidFill>
                  <a:srgbClr val="E35529"/>
                </a:solidFill>
                <a:cs typeface="B Koodak" pitchFamily="2" charset="-78"/>
              </a:rPr>
              <a:t>ای</a:t>
            </a:r>
            <a:endParaRPr lang="en-US" dirty="0"/>
          </a:p>
        </p:txBody>
      </p:sp>
      <p:sp>
        <p:nvSpPr>
          <p:cNvPr id="3" name="Content Placeholder 2">
            <a:extLst>
              <a:ext uri="{FF2B5EF4-FFF2-40B4-BE49-F238E27FC236}">
                <a16:creationId xmlns:a16="http://schemas.microsoft.com/office/drawing/2014/main" xmlns="" id="{8954A441-E07F-489D-811A-C49768CA09CC}"/>
              </a:ext>
            </a:extLst>
          </p:cNvPr>
          <p:cNvSpPr>
            <a:spLocks noGrp="1"/>
          </p:cNvSpPr>
          <p:nvPr>
            <p:ph idx="1"/>
          </p:nvPr>
        </p:nvSpPr>
        <p:spPr/>
        <p:txBody>
          <a:bodyPr>
            <a:normAutofit fontScale="92500"/>
          </a:bodyPr>
          <a:lstStyle/>
          <a:p>
            <a:pPr algn="just" rtl="1">
              <a:lnSpc>
                <a:spcPct val="150000"/>
              </a:lnSpc>
              <a:buBlip>
                <a:blip r:embed="rId2"/>
              </a:buBlip>
            </a:pPr>
            <a:r>
              <a:rPr lang="ar-SA" sz="2400" b="1" dirty="0">
                <a:cs typeface="B Koodak" pitchFamily="2" charset="-78"/>
              </a:rPr>
              <a:t>راهنمای ارزیابی:</a:t>
            </a:r>
            <a:endParaRPr lang="en-US" sz="2400" dirty="0">
              <a:cs typeface="B Koodak" pitchFamily="2" charset="-78"/>
            </a:endParaRPr>
          </a:p>
          <a:p>
            <a:pPr algn="just" rtl="1">
              <a:lnSpc>
                <a:spcPct val="150000"/>
              </a:lnSpc>
              <a:buBlip>
                <a:blip r:embed="rId2"/>
              </a:buBlip>
            </a:pPr>
            <a:r>
              <a:rPr lang="fa-IR" sz="2400" b="1" dirty="0">
                <a:cs typeface="B Koodak" pitchFamily="2" charset="-78"/>
              </a:rPr>
              <a:t>تعریف جزء  غیرسازه ای: </a:t>
            </a:r>
            <a:r>
              <a:rPr lang="fa-IR" sz="2400" dirty="0">
                <a:cs typeface="B Koodak" pitchFamily="2" charset="-78"/>
              </a:rPr>
              <a:t>در یک ساختمان، به تمام اجزا به غیر از دیوار، سقف و ستون، جزء غیر سازه ای می گویند و شامل موارد زیر هستند:</a:t>
            </a:r>
            <a:endParaRPr lang="en-US" sz="2400" dirty="0">
              <a:cs typeface="B Koodak" pitchFamily="2" charset="-78"/>
            </a:endParaRPr>
          </a:p>
          <a:p>
            <a:pPr lvl="1" algn="just" rtl="1">
              <a:lnSpc>
                <a:spcPct val="150000"/>
              </a:lnSpc>
              <a:buBlip>
                <a:blip r:embed="rId2"/>
              </a:buBlip>
            </a:pPr>
            <a:r>
              <a:rPr lang="fa-IR" sz="2000" dirty="0">
                <a:cs typeface="B Koodak" pitchFamily="2" charset="-78"/>
              </a:rPr>
              <a:t>ضمایم ساختمان مانند چارچوب درب ها، ضمایم دیوار و غیره</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لوازم و تجهیزات</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دکوری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گرمایشی و سرمایشی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تاسیسات (آب، برق و گاز) </a:t>
            </a:r>
            <a:endParaRPr lang="en-US" sz="2000" dirty="0">
              <a:cs typeface="B Koodak" pitchFamily="2" charset="-78"/>
            </a:endParaRPr>
          </a:p>
          <a:p>
            <a:endParaRPr lang="en-US" dirty="0"/>
          </a:p>
        </p:txBody>
      </p:sp>
    </p:spTree>
    <p:extLst>
      <p:ext uri="{BB962C8B-B14F-4D97-AF65-F5344CB8AC3E}">
        <p14:creationId xmlns:p14="http://schemas.microsoft.com/office/powerpoint/2010/main" val="290659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dr\Desktop\images.jpg"/>
          <p:cNvPicPr>
            <a:picLocks noChangeAspect="1" noChangeArrowheads="1"/>
          </p:cNvPicPr>
          <p:nvPr/>
        </p:nvPicPr>
        <p:blipFill>
          <a:blip r:embed="rId2" cstate="print"/>
          <a:srcRect/>
          <a:stretch>
            <a:fillRect/>
          </a:stretch>
        </p:blipFill>
        <p:spPr bwMode="auto">
          <a:xfrm>
            <a:off x="3200400" y="2667000"/>
            <a:ext cx="4038600" cy="3984991"/>
          </a:xfrm>
          <a:prstGeom prst="rect">
            <a:avLst/>
          </a:prstGeom>
          <a:noFill/>
        </p:spPr>
      </p:pic>
      <p:sp>
        <p:nvSpPr>
          <p:cNvPr id="3" name="Content Placeholder 2"/>
          <p:cNvSpPr>
            <a:spLocks noGrp="1"/>
          </p:cNvSpPr>
          <p:nvPr>
            <p:ph idx="1"/>
          </p:nvPr>
        </p:nvSpPr>
        <p:spPr>
          <a:xfrm>
            <a:off x="990600" y="76200"/>
            <a:ext cx="7943088" cy="4800600"/>
          </a:xfrm>
        </p:spPr>
        <p:txBody>
          <a:bodyPr/>
          <a:lstStyle/>
          <a:p>
            <a:pPr algn="ctr" rtl="1">
              <a:lnSpc>
                <a:spcPct val="150000"/>
              </a:lnSpc>
              <a:buNone/>
            </a:pPr>
            <a:r>
              <a:rPr lang="fa-IR" b="1" dirty="0">
                <a:solidFill>
                  <a:srgbClr val="C00000"/>
                </a:solidFill>
                <a:cs typeface="B Koodak" pitchFamily="2" charset="-78"/>
              </a:rPr>
              <a:t>ارزيابي و آموزش آمادگي خانوار</a:t>
            </a:r>
            <a:endParaRPr lang="en-US" b="1" dirty="0">
              <a:solidFill>
                <a:srgbClr val="C00000"/>
              </a:solidFill>
              <a:cs typeface="B Koodak" pitchFamily="2" charset="-78"/>
            </a:endParaRPr>
          </a:p>
          <a:p>
            <a:pPr algn="ctr" rtl="1">
              <a:lnSpc>
                <a:spcPct val="150000"/>
              </a:lnSpc>
              <a:buNone/>
            </a:pPr>
            <a:r>
              <a:rPr lang="fa-IR" b="1" dirty="0">
                <a:solidFill>
                  <a:srgbClr val="C00000"/>
                </a:solidFill>
                <a:cs typeface="B Koodak" pitchFamily="2" charset="-78"/>
              </a:rPr>
              <a:t>(</a:t>
            </a:r>
            <a:r>
              <a:rPr lang="en-US" b="1" dirty="0">
                <a:cs typeface="B Koodak" pitchFamily="2" charset="-78"/>
              </a:rPr>
              <a:t>DART</a:t>
            </a:r>
            <a:r>
              <a:rPr lang="fa-IR" b="1" dirty="0">
                <a:solidFill>
                  <a:srgbClr val="C00000"/>
                </a:solidFill>
                <a:cs typeface="B Koodak" pitchFamily="2" charset="-78"/>
              </a:rPr>
              <a:t>)</a:t>
            </a:r>
            <a:endParaRPr lang="en-US" b="1" dirty="0">
              <a:solidFill>
                <a:srgbClr val="C00000"/>
              </a:solidFill>
              <a:cs typeface="B Koodak" pitchFamily="2" charset="-78"/>
            </a:endParaRPr>
          </a:p>
          <a:p>
            <a:pPr algn="ctr">
              <a:lnSpc>
                <a:spcPct val="150000"/>
              </a:lnSpc>
              <a:buNone/>
            </a:pPr>
            <a:r>
              <a:rPr lang="en-US" u="sng" dirty="0">
                <a:cs typeface="B Koodak" pitchFamily="2" charset="-78"/>
              </a:rPr>
              <a:t>D</a:t>
            </a:r>
            <a:r>
              <a:rPr lang="en-US" dirty="0">
                <a:solidFill>
                  <a:srgbClr val="C00000"/>
                </a:solidFill>
                <a:cs typeface="B Koodak" pitchFamily="2" charset="-78"/>
              </a:rPr>
              <a:t>isaster </a:t>
            </a:r>
            <a:r>
              <a:rPr lang="en-US" u="sng" dirty="0">
                <a:cs typeface="B Koodak" pitchFamily="2" charset="-78"/>
              </a:rPr>
              <a:t>A</a:t>
            </a:r>
            <a:r>
              <a:rPr lang="en-US" dirty="0">
                <a:solidFill>
                  <a:srgbClr val="C00000"/>
                </a:solidFill>
                <a:cs typeface="B Koodak" pitchFamily="2" charset="-78"/>
              </a:rPr>
              <a:t>ssessment of </a:t>
            </a:r>
            <a:r>
              <a:rPr lang="en-US" u="sng" dirty="0">
                <a:cs typeface="B Koodak" pitchFamily="2" charset="-78"/>
              </a:rPr>
              <a:t>R</a:t>
            </a:r>
            <a:r>
              <a:rPr lang="en-US" dirty="0">
                <a:solidFill>
                  <a:srgbClr val="C00000"/>
                </a:solidFill>
                <a:cs typeface="B Koodak" pitchFamily="2" charset="-78"/>
              </a:rPr>
              <a:t>eadiness and </a:t>
            </a:r>
            <a:r>
              <a:rPr lang="en-US" u="sng" dirty="0">
                <a:cs typeface="B Koodak" pitchFamily="2" charset="-78"/>
              </a:rPr>
              <a:t>T</a:t>
            </a:r>
            <a:r>
              <a:rPr lang="en-US" dirty="0">
                <a:solidFill>
                  <a:srgbClr val="C00000"/>
                </a:solidFill>
                <a:cs typeface="B Koodak" pitchFamily="2" charset="-78"/>
              </a:rPr>
              <a:t>raining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74B39-1C75-4B6D-8E92-F4072A7C0337}"/>
              </a:ext>
            </a:extLst>
          </p:cNvPr>
          <p:cNvSpPr>
            <a:spLocks noGrp="1"/>
          </p:cNvSpPr>
          <p:nvPr>
            <p:ph type="title"/>
          </p:nvPr>
        </p:nvSpPr>
        <p:spPr/>
        <p:txBody>
          <a:bodyPr/>
          <a:lstStyle/>
          <a:p>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بخش 3 - ارزیابی ایمنی غیرسازه</a:t>
            </a:r>
            <a:r>
              <a:rPr kumimoji="0" lang="fa-IR"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ای</a:t>
            </a:r>
            <a:endParaRPr lang="en-US" dirty="0"/>
          </a:p>
        </p:txBody>
      </p:sp>
      <p:sp>
        <p:nvSpPr>
          <p:cNvPr id="3" name="Content Placeholder 2">
            <a:extLst>
              <a:ext uri="{FF2B5EF4-FFF2-40B4-BE49-F238E27FC236}">
                <a16:creationId xmlns:a16="http://schemas.microsoft.com/office/drawing/2014/main" xmlns="" id="{9C4631C5-EBD9-4933-8AAE-E3ED7D94E9BE}"/>
              </a:ext>
            </a:extLst>
          </p:cNvPr>
          <p:cNvSpPr>
            <a:spLocks noGrp="1"/>
          </p:cNvSpPr>
          <p:nvPr>
            <p:ph idx="1"/>
          </p:nvPr>
        </p:nvSpPr>
        <p:spPr>
          <a:xfrm>
            <a:off x="1143000" y="1600200"/>
            <a:ext cx="7543800" cy="4953000"/>
          </a:xfrm>
        </p:spPr>
        <p:txBody>
          <a:bodyPr>
            <a:normAutofit fontScale="47500" lnSpcReduction="20000"/>
          </a:bodyPr>
          <a:lstStyle/>
          <a:p>
            <a:pPr algn="just" rtl="1">
              <a:lnSpc>
                <a:spcPct val="170000"/>
              </a:lnSpc>
              <a:buBlip>
                <a:blip r:embed="rId2"/>
              </a:buBlip>
            </a:pPr>
            <a:r>
              <a:rPr lang="fa-IR" sz="3400" b="1" dirty="0">
                <a:cs typeface="B Koodak" pitchFamily="2" charset="-78"/>
              </a:rPr>
              <a:t>امتیاز ایمنی غیرسازه ای:</a:t>
            </a:r>
            <a:endParaRPr lang="en-US" sz="3400" dirty="0">
              <a:cs typeface="B Koodak" pitchFamily="2" charset="-78"/>
            </a:endParaRPr>
          </a:p>
          <a:p>
            <a:pPr algn="just" rtl="1">
              <a:lnSpc>
                <a:spcPct val="170000"/>
              </a:lnSpc>
              <a:buBlip>
                <a:blip r:embed="rId2"/>
              </a:buBlip>
            </a:pPr>
            <a:r>
              <a:rPr lang="fa-IR" sz="3400" dirty="0">
                <a:cs typeface="B Koodak" pitchFamily="2" charset="-78"/>
              </a:rPr>
              <a:t>در فرم های پیوست، با توجه به موارد ذکر شده در "راهکارهای افزایش ایمنی غیرسازه ای" ، سطح ایمنی را برای هر عامل غیرسازه ای تعیین کرده و در ستون مناسب ضربدر بزنید. اگر داده ها را در فایل اکسل وارد می کنید،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کم</a:t>
            </a:r>
            <a:r>
              <a:rPr lang="fa-IR" sz="3400" dirty="0">
                <a:cs typeface="B Koodak" pitchFamily="2" charset="-78"/>
              </a:rPr>
              <a:t>: نکات ایمنی رعایت نشده اند. </a:t>
            </a:r>
            <a:r>
              <a:rPr lang="fa-IR" sz="3400" dirty="0">
                <a:solidFill>
                  <a:srgbClr val="C00000"/>
                </a:solidFill>
                <a:cs typeface="B Koodak" pitchFamily="2" charset="-78"/>
              </a:rPr>
              <a:t>(صفر)</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متوسط:</a:t>
            </a:r>
            <a:r>
              <a:rPr lang="fa-IR" sz="3400" dirty="0">
                <a:cs typeface="B Koodak" pitchFamily="2" charset="-78"/>
              </a:rPr>
              <a:t> نکات ایمنی تاحدودی رعایت شده اند.</a:t>
            </a:r>
            <a:r>
              <a:rPr lang="fa-IR" sz="3400" dirty="0">
                <a:solidFill>
                  <a:srgbClr val="C00000"/>
                </a:solidFill>
                <a:cs typeface="B Koodak" pitchFamily="2" charset="-78"/>
              </a:rPr>
              <a:t> (1)</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بالا: </a:t>
            </a:r>
            <a:r>
              <a:rPr lang="fa-IR" sz="3400" dirty="0">
                <a:cs typeface="B Koodak" pitchFamily="2" charset="-78"/>
              </a:rPr>
              <a:t>نکات ایمنی کاملا رعایت شده اند. </a:t>
            </a:r>
            <a:r>
              <a:rPr lang="fa-IR" sz="3400" dirty="0">
                <a:solidFill>
                  <a:srgbClr val="C00000"/>
                </a:solidFill>
                <a:cs typeface="B Koodak" pitchFamily="2" charset="-78"/>
              </a:rPr>
              <a:t>(2)</a:t>
            </a:r>
            <a:endParaRPr lang="en-US" sz="3400" dirty="0">
              <a:solidFill>
                <a:srgbClr val="C00000"/>
              </a:solidFill>
              <a:cs typeface="B Koodak" pitchFamily="2" charset="-78"/>
            </a:endParaRPr>
          </a:p>
          <a:p>
            <a:pPr algn="just" rtl="1">
              <a:lnSpc>
                <a:spcPct val="170000"/>
              </a:lnSpc>
              <a:buBlip>
                <a:blip r:embed="rId2"/>
              </a:buBlip>
            </a:pPr>
            <a:r>
              <a:rPr lang="fa-IR" sz="3400" b="1" dirty="0">
                <a:cs typeface="B Koodak" pitchFamily="2" charset="-78"/>
              </a:rPr>
              <a:t>توجه: </a:t>
            </a:r>
            <a:endParaRPr lang="en-US" sz="3400" dirty="0">
              <a:cs typeface="B Koodak" pitchFamily="2" charset="-78"/>
            </a:endParaRPr>
          </a:p>
          <a:p>
            <a:pPr lvl="0" algn="just" rtl="1">
              <a:lnSpc>
                <a:spcPct val="170000"/>
              </a:lnSpc>
              <a:buBlip>
                <a:blip r:embed="rId2"/>
              </a:buBlip>
            </a:pPr>
            <a:r>
              <a:rPr lang="fa-IR" sz="3400" dirty="0">
                <a:cs typeface="B Koodak" pitchFamily="2" charset="-78"/>
              </a:rPr>
              <a:t>اگر از یک شی، بیش از یک عدد در مرکز وجود دارد، متوسط وضعیت ایمنی آنها را ثبت نمایید.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اگر یک شی در مرکز وجود ندارد</a:t>
            </a:r>
            <a:r>
              <a:rPr lang="fa-IR" sz="3400" dirty="0">
                <a:cs typeface="B Koodak" pitchFamily="2" charset="-78"/>
              </a:rPr>
              <a:t>، در ستون مربوطه ضربدر بزنید، یا در فایل اکسل در این ستون عدد </a:t>
            </a:r>
            <a:r>
              <a:rPr lang="fa-IR" sz="3400" dirty="0">
                <a:solidFill>
                  <a:srgbClr val="C00000"/>
                </a:solidFill>
                <a:cs typeface="B Koodak" pitchFamily="2" charset="-78"/>
              </a:rPr>
              <a:t>”-"</a:t>
            </a:r>
            <a:r>
              <a:rPr lang="fa-IR" sz="3400" dirty="0">
                <a:cs typeface="B Koodak" pitchFamily="2" charset="-78"/>
              </a:rPr>
              <a:t> را وارد کنید و بقیه ستون ها را خالی بگذارید. </a:t>
            </a:r>
            <a:endParaRPr lang="en-US" sz="3400" dirty="0">
              <a:cs typeface="B Koodak" pitchFamily="2" charset="-78"/>
            </a:endParaRPr>
          </a:p>
          <a:p>
            <a:endParaRPr lang="en-US" dirty="0"/>
          </a:p>
        </p:txBody>
      </p:sp>
    </p:spTree>
    <p:extLst>
      <p:ext uri="{BB962C8B-B14F-4D97-AF65-F5344CB8AC3E}">
        <p14:creationId xmlns:p14="http://schemas.microsoft.com/office/powerpoint/2010/main" val="10778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EADC1-3139-4683-831D-341ECA4F17ED}"/>
              </a:ext>
            </a:extLst>
          </p:cNvPr>
          <p:cNvSpPr>
            <a:spLocks noGrp="1"/>
          </p:cNvSpPr>
          <p:nvPr>
            <p:ph type="title"/>
          </p:nvPr>
        </p:nvSpPr>
        <p:spPr/>
        <p:txBody>
          <a:bodyPr/>
          <a:lstStyle/>
          <a:p>
            <a:r>
              <a:rPr lang="ar-SA" sz="3600" b="1" dirty="0">
                <a:solidFill>
                  <a:srgbClr val="E35529"/>
                </a:solidFill>
                <a:cs typeface="B Koodak" pitchFamily="2" charset="-78"/>
              </a:rPr>
              <a:t>بخش 4 - ارزیابی ایمنی سازه</a:t>
            </a:r>
            <a:r>
              <a:rPr lang="fa-IR" sz="3600" b="1" dirty="0">
                <a:solidFill>
                  <a:srgbClr val="E35529"/>
                </a:solidFill>
                <a:cs typeface="B Koodak" pitchFamily="2" charset="-78"/>
              </a:rPr>
              <a:t> </a:t>
            </a:r>
            <a:r>
              <a:rPr lang="ar-SA" sz="3600" b="1" dirty="0">
                <a:solidFill>
                  <a:srgbClr val="E35529"/>
                </a:solidFill>
                <a:cs typeface="B Koodak" pitchFamily="2" charset="-78"/>
              </a:rPr>
              <a:t>ای مرکز</a:t>
            </a:r>
            <a:endParaRPr lang="en-US" dirty="0"/>
          </a:p>
        </p:txBody>
      </p:sp>
      <p:sp>
        <p:nvSpPr>
          <p:cNvPr id="3" name="Content Placeholder 2">
            <a:extLst>
              <a:ext uri="{FF2B5EF4-FFF2-40B4-BE49-F238E27FC236}">
                <a16:creationId xmlns:a16="http://schemas.microsoft.com/office/drawing/2014/main" xmlns="" id="{C3284F8A-E4DA-409F-8521-6583A838F2DF}"/>
              </a:ext>
            </a:extLst>
          </p:cNvPr>
          <p:cNvSpPr>
            <a:spLocks noGrp="1"/>
          </p:cNvSpPr>
          <p:nvPr>
            <p:ph idx="1"/>
          </p:nvPr>
        </p:nvSpPr>
        <p:spPr/>
        <p:txBody>
          <a:bodyPr>
            <a:normAutofit fontScale="92500" lnSpcReduction="10000"/>
          </a:bodyPr>
          <a:lstStyle/>
          <a:p>
            <a:pPr algn="r" rtl="1">
              <a:lnSpc>
                <a:spcPct val="200000"/>
              </a:lnSpc>
              <a:buBlip>
                <a:blip r:embed="rId2"/>
              </a:buBlip>
            </a:pPr>
            <a:r>
              <a:rPr lang="ar-SA" b="1" dirty="0">
                <a:cs typeface="B Koodak" pitchFamily="2" charset="-78"/>
              </a:rPr>
              <a:t>امتیاز ایمنی سازه ای: </a:t>
            </a:r>
            <a:endParaRPr lang="en-US" dirty="0">
              <a:cs typeface="B Koodak" pitchFamily="2" charset="-78"/>
            </a:endParaRPr>
          </a:p>
          <a:p>
            <a:pPr lvl="0" algn="r" rtl="1">
              <a:lnSpc>
                <a:spcPct val="200000"/>
              </a:lnSpc>
              <a:buBlip>
                <a:blip r:embed="rId2"/>
              </a:buBlip>
            </a:pPr>
            <a:r>
              <a:rPr lang="ar-SA" dirty="0">
                <a:cs typeface="B Koodak" pitchFamily="2" charset="-78"/>
              </a:rPr>
              <a:t>به ازای هر سوال در ستون مربوطه ضربدر بزنید.</a:t>
            </a:r>
            <a:endParaRPr lang="fa-IR" dirty="0">
              <a:cs typeface="B Koodak" pitchFamily="2" charset="-78"/>
            </a:endParaRPr>
          </a:p>
          <a:p>
            <a:pPr lvl="1" algn="r" rtl="1">
              <a:lnSpc>
                <a:spcPct val="200000"/>
              </a:lnSpc>
              <a:buBlip>
                <a:blip r:embed="rId2"/>
              </a:buBlip>
            </a:pPr>
            <a:r>
              <a:rPr lang="ar-SA" dirty="0">
                <a:cs typeface="B Koodak" pitchFamily="2" charset="-78"/>
              </a:rPr>
              <a:t>ایمنی بالا</a:t>
            </a:r>
            <a:r>
              <a:rPr lang="fa-IR" dirty="0">
                <a:cs typeface="B Koodak" pitchFamily="2" charset="-78"/>
              </a:rPr>
              <a:t> = </a:t>
            </a:r>
            <a:r>
              <a:rPr lang="fa-IR" dirty="0">
                <a:solidFill>
                  <a:srgbClr val="C00000"/>
                </a:solidFill>
                <a:cs typeface="B Koodak" pitchFamily="2" charset="-78"/>
              </a:rPr>
              <a:t>2</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متوسط</a:t>
            </a:r>
            <a:r>
              <a:rPr lang="fa-IR" dirty="0">
                <a:cs typeface="B Koodak" pitchFamily="2" charset="-78"/>
              </a:rPr>
              <a:t> =</a:t>
            </a:r>
            <a:r>
              <a:rPr lang="fa-IR" dirty="0">
                <a:solidFill>
                  <a:srgbClr val="C00000"/>
                </a:solidFill>
                <a:cs typeface="B Koodak" pitchFamily="2" charset="-78"/>
              </a:rPr>
              <a:t>1</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کم</a:t>
            </a:r>
            <a:r>
              <a:rPr lang="fa-IR" dirty="0">
                <a:cs typeface="B Koodak" pitchFamily="2" charset="-78"/>
              </a:rPr>
              <a:t> =</a:t>
            </a:r>
            <a:r>
              <a:rPr lang="fa-IR" dirty="0">
                <a:solidFill>
                  <a:srgbClr val="C00000"/>
                </a:solidFill>
                <a:cs typeface="B Koodak" pitchFamily="2" charset="-78"/>
              </a:rPr>
              <a:t>صفر</a:t>
            </a:r>
            <a:endParaRPr lang="en-US" dirty="0"/>
          </a:p>
        </p:txBody>
      </p:sp>
    </p:spTree>
    <p:extLst>
      <p:ext uri="{BB962C8B-B14F-4D97-AF65-F5344CB8AC3E}">
        <p14:creationId xmlns:p14="http://schemas.microsoft.com/office/powerpoint/2010/main" val="53625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6C81B8-E7A9-4A08-B971-54D0E3EF736E}"/>
              </a:ext>
            </a:extLst>
          </p:cNvPr>
          <p:cNvSpPr>
            <a:spLocks noGrp="1"/>
          </p:cNvSpPr>
          <p:nvPr>
            <p:ph idx="4294967295"/>
          </p:nvPr>
        </p:nvSpPr>
        <p:spPr>
          <a:xfrm>
            <a:off x="6019799" y="1600200"/>
            <a:ext cx="3124201" cy="4525963"/>
          </a:xfrm>
        </p:spPr>
        <p:txBody>
          <a:bodyPr>
            <a:normAutofit fontScale="77500" lnSpcReduction="20000"/>
          </a:bodyPr>
          <a:lstStyle/>
          <a:p>
            <a:pPr algn="ctr" eaLnBrk="0" hangingPunct="0">
              <a:lnSpc>
                <a:spcPct val="200000"/>
              </a:lnSpc>
            </a:pPr>
            <a:r>
              <a:rPr lang="ar-SA" sz="3200" b="1" dirty="0">
                <a:solidFill>
                  <a:srgbClr val="C00000"/>
                </a:solidFill>
                <a:ea typeface="Calibri" pitchFamily="34" charset="0"/>
                <a:cs typeface="B Titr" pitchFamily="2" charset="-78"/>
              </a:rPr>
              <a:t>برنامه</a:t>
            </a:r>
            <a:r>
              <a:rPr lang="fa-IR" sz="3200" b="1" dirty="0">
                <a:solidFill>
                  <a:srgbClr val="C00000"/>
                </a:solidFill>
                <a:ea typeface="Calibri" pitchFamily="34" charset="0"/>
                <a:cs typeface="B Titr" pitchFamily="2" charset="-78"/>
              </a:rPr>
              <a:t>(4)</a:t>
            </a:r>
            <a:endParaRPr lang="en-US" sz="3200" dirty="0">
              <a:solidFill>
                <a:srgbClr val="C00000"/>
              </a:solidFill>
              <a:ea typeface="Calibri" pitchFamily="34" charset="0"/>
              <a:cs typeface="B Titr" pitchFamily="2" charset="-78"/>
            </a:endParaRPr>
          </a:p>
          <a:p>
            <a:pPr algn="ctr" eaLnBrk="0" hangingPunct="0">
              <a:lnSpc>
                <a:spcPct val="200000"/>
              </a:lnSpc>
            </a:pPr>
            <a:r>
              <a:rPr lang="en-US" sz="3200" b="1" dirty="0">
                <a:solidFill>
                  <a:srgbClr val="C00000"/>
                </a:solidFill>
                <a:ea typeface="Calibri" pitchFamily="34" charset="0"/>
                <a:cs typeface="B Titr" pitchFamily="2" charset="-78"/>
              </a:rPr>
              <a:t>" </a:t>
            </a:r>
            <a:r>
              <a:rPr lang="ar-SA" sz="3200" b="1" dirty="0">
                <a:solidFill>
                  <a:srgbClr val="C00000"/>
                </a:solidFill>
                <a:ea typeface="Calibri" pitchFamily="34" charset="0"/>
                <a:cs typeface="B Titr" pitchFamily="2" charset="-78"/>
              </a:rPr>
              <a:t>عمليات پاسخ در بلايا و فوريت ها</a:t>
            </a:r>
            <a:r>
              <a:rPr lang="en-US" sz="3200" b="1" dirty="0">
                <a:solidFill>
                  <a:srgbClr val="C00000"/>
                </a:solidFill>
                <a:ea typeface="Calibri" pitchFamily="34" charset="0"/>
                <a:cs typeface="B Titr" pitchFamily="2" charset="-78"/>
              </a:rPr>
              <a:t>"</a:t>
            </a:r>
            <a:endParaRPr lang="en-US" sz="3200" dirty="0">
              <a:solidFill>
                <a:srgbClr val="C00000"/>
              </a:solidFill>
              <a:cs typeface="B Titr" pitchFamily="2" charset="-78"/>
            </a:endParaRPr>
          </a:p>
          <a:p>
            <a:pPr algn="ctr" eaLnBrk="0" hangingPunct="0">
              <a:lnSpc>
                <a:spcPct val="200000"/>
              </a:lnSpc>
            </a:pPr>
            <a:r>
              <a:rPr lang="en-US" sz="3200" b="1" dirty="0">
                <a:solidFill>
                  <a:srgbClr val="C00000"/>
                </a:solidFill>
                <a:latin typeface="Times New Roman" pitchFamily="18" charset="0"/>
                <a:cs typeface="B Titr" pitchFamily="2" charset="-78"/>
              </a:rPr>
              <a:t>"EOP"</a:t>
            </a:r>
            <a:endParaRPr lang="en-US" sz="3200" dirty="0">
              <a:solidFill>
                <a:srgbClr val="C00000"/>
              </a:solidFill>
              <a:cs typeface="B Titr" pitchFamily="2" charset="-78"/>
            </a:endParaRPr>
          </a:p>
          <a:p>
            <a:pPr algn="ctr" eaLnBrk="0" hangingPunct="0">
              <a:lnSpc>
                <a:spcPct val="200000"/>
              </a:lnSpc>
            </a:pPr>
            <a:r>
              <a:rPr lang="en-US" sz="3200" b="1" u="sng" dirty="0">
                <a:solidFill>
                  <a:srgbClr val="C00000"/>
                </a:solidFill>
                <a:latin typeface="Times New Roman" pitchFamily="18" charset="0"/>
                <a:cs typeface="B Titr" pitchFamily="2" charset="-78"/>
              </a:rPr>
              <a:t>E</a:t>
            </a:r>
            <a:r>
              <a:rPr lang="en-US" sz="3200" b="1" dirty="0">
                <a:latin typeface="Times New Roman" pitchFamily="18" charset="0"/>
                <a:cs typeface="B Titr" pitchFamily="2" charset="-78"/>
              </a:rPr>
              <a:t>mergency  </a:t>
            </a:r>
            <a:r>
              <a:rPr lang="en-US" sz="3200" b="1" u="sng" dirty="0">
                <a:solidFill>
                  <a:srgbClr val="C00000"/>
                </a:solidFill>
                <a:latin typeface="Times New Roman" pitchFamily="18" charset="0"/>
                <a:cs typeface="B Titr" pitchFamily="2" charset="-78"/>
              </a:rPr>
              <a:t>O</a:t>
            </a:r>
            <a:r>
              <a:rPr lang="en-US" sz="3200" b="1" dirty="0">
                <a:latin typeface="Times New Roman" pitchFamily="18" charset="0"/>
                <a:cs typeface="B Titr" pitchFamily="2" charset="-78"/>
              </a:rPr>
              <a:t>perations  </a:t>
            </a:r>
            <a:r>
              <a:rPr lang="en-US" sz="3200" b="1" u="sng" dirty="0">
                <a:solidFill>
                  <a:srgbClr val="C00000"/>
                </a:solidFill>
                <a:latin typeface="Times New Roman" pitchFamily="18" charset="0"/>
                <a:cs typeface="B Titr" pitchFamily="2" charset="-78"/>
              </a:rPr>
              <a:t>P</a:t>
            </a:r>
            <a:r>
              <a:rPr lang="en-US" sz="3200" b="1" dirty="0">
                <a:latin typeface="Times New Roman" pitchFamily="18" charset="0"/>
                <a:cs typeface="B Titr" pitchFamily="2" charset="-78"/>
              </a:rPr>
              <a:t>lan</a:t>
            </a:r>
            <a:endParaRPr lang="en-US" sz="3200" dirty="0">
              <a:cs typeface="B Titr" pitchFamily="2" charset="-78"/>
            </a:endParaRPr>
          </a:p>
          <a:p>
            <a:endParaRPr lang="en-US" dirty="0"/>
          </a:p>
        </p:txBody>
      </p:sp>
      <p:grpSp>
        <p:nvGrpSpPr>
          <p:cNvPr id="4" name="Group 5">
            <a:extLst>
              <a:ext uri="{FF2B5EF4-FFF2-40B4-BE49-F238E27FC236}">
                <a16:creationId xmlns:a16="http://schemas.microsoft.com/office/drawing/2014/main" xmlns="" id="{D2A84521-90C6-4ACF-B2C4-2C37BF9167BA}"/>
              </a:ext>
            </a:extLst>
          </p:cNvPr>
          <p:cNvGrpSpPr>
            <a:grpSpLocks/>
          </p:cNvGrpSpPr>
          <p:nvPr/>
        </p:nvGrpSpPr>
        <p:grpSpPr bwMode="auto">
          <a:xfrm>
            <a:off x="1066800" y="152401"/>
            <a:ext cx="5105400" cy="6300788"/>
            <a:chOff x="381000" y="3658656"/>
            <a:chExt cx="2191093" cy="2025448"/>
          </a:xfrm>
        </p:grpSpPr>
        <p:pic>
          <p:nvPicPr>
            <p:cNvPr id="5" name="Picture 2">
              <a:extLst>
                <a:ext uri="{FF2B5EF4-FFF2-40B4-BE49-F238E27FC236}">
                  <a16:creationId xmlns:a16="http://schemas.microsoft.com/office/drawing/2014/main" xmlns="" id="{F3AD7A0E-4921-4162-A1B5-BFA1425E862F}"/>
                </a:ext>
              </a:extLst>
            </p:cNvPr>
            <p:cNvPicPr>
              <a:picLocks noChangeAspect="1" noChangeArrowheads="1"/>
            </p:cNvPicPr>
            <p:nvPr/>
          </p:nvPicPr>
          <p:blipFill>
            <a:blip r:embed="rId2" cstate="print"/>
            <a:srcRect/>
            <a:stretch>
              <a:fillRect/>
            </a:stretch>
          </p:blipFill>
          <p:spPr bwMode="auto">
            <a:xfrm>
              <a:off x="381000" y="3658656"/>
              <a:ext cx="2125687" cy="2025448"/>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3EB28ECD-9733-4D03-A0C4-138BE4B4A5F3}"/>
                </a:ext>
              </a:extLst>
            </p:cNvPr>
            <p:cNvSpPr/>
            <p:nvPr/>
          </p:nvSpPr>
          <p:spPr>
            <a:xfrm rot="20678911">
              <a:off x="1525889" y="5529213"/>
              <a:ext cx="1046204" cy="1520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fa-IR" dirty="0">
                  <a:solidFill>
                    <a:schemeClr val="tx1"/>
                  </a:solidFill>
                  <a:cs typeface="B Mitra" pitchFamily="2" charset="-78"/>
                </a:rPr>
                <a:t>تهیه کننده: محمدرضا رستگار</a:t>
              </a:r>
              <a:endParaRPr lang="en-US" dirty="0">
                <a:solidFill>
                  <a:schemeClr val="tx1"/>
                </a:solidFill>
                <a:cs typeface="B Mitra" pitchFamily="2" charset="-78"/>
              </a:endParaRPr>
            </a:p>
          </p:txBody>
        </p:sp>
      </p:grpSp>
    </p:spTree>
    <p:extLst>
      <p:ext uri="{BB962C8B-B14F-4D97-AF65-F5344CB8AC3E}">
        <p14:creationId xmlns:p14="http://schemas.microsoft.com/office/powerpoint/2010/main" val="367996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 y="152400"/>
            <a:ext cx="8915399" cy="6477000"/>
          </a:xfrm>
          <a:prstGeom prst="rect">
            <a:avLst/>
          </a:prstGeom>
          <a:noFill/>
          <a:ln w="9525">
            <a:noFill/>
            <a:miter lim="800000"/>
            <a:headEnd/>
            <a:tailEnd/>
          </a:ln>
          <a:effectLst/>
        </p:spPr>
      </p:pic>
    </p:spTree>
    <p:extLst>
      <p:ext uri="{BB962C8B-B14F-4D97-AF65-F5344CB8AC3E}">
        <p14:creationId xmlns:p14="http://schemas.microsoft.com/office/powerpoint/2010/main" val="1226528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RM Presentations\Flip chart\Slide1.JPG"/>
          <p:cNvPicPr>
            <a:picLocks noChangeAspect="1" noChangeArrowheads="1"/>
          </p:cNvPicPr>
          <p:nvPr/>
        </p:nvPicPr>
        <p:blipFill>
          <a:blip r:embed="rId2" cstate="print"/>
          <a:srcRect/>
          <a:stretch>
            <a:fillRect/>
          </a:stretch>
        </p:blipFill>
        <p:spPr bwMode="auto">
          <a:xfrm>
            <a:off x="0" y="76200"/>
            <a:ext cx="9143999" cy="6858000"/>
          </a:xfrm>
          <a:prstGeom prst="rect">
            <a:avLst/>
          </a:prstGeom>
          <a:noFill/>
        </p:spPr>
      </p:pic>
    </p:spTree>
    <p:extLst>
      <p:ext uri="{BB962C8B-B14F-4D97-AF65-F5344CB8AC3E}">
        <p14:creationId xmlns:p14="http://schemas.microsoft.com/office/powerpoint/2010/main" val="2292336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8F52B-B41C-498B-81B7-B7E16573438A}"/>
              </a:ext>
            </a:extLst>
          </p:cNvPr>
          <p:cNvSpPr>
            <a:spLocks noGrp="1"/>
          </p:cNvSpPr>
          <p:nvPr>
            <p:ph type="title"/>
          </p:nvPr>
        </p:nvSpPr>
        <p:spPr/>
        <p:txBody>
          <a:bodyPr/>
          <a:lstStyle/>
          <a:p>
            <a:r>
              <a:rPr lang="fa-IR" altLang="en-US" b="1" dirty="0">
                <a:solidFill>
                  <a:srgbClr val="FF0000"/>
                </a:solidFill>
                <a:latin typeface="Comic Sans MS" pitchFamily="66" charset="0"/>
                <a:cs typeface="B Nazanin" panose="00000400000000000000" pitchFamily="2" charset="-78"/>
              </a:rPr>
              <a:t>نکات مهم در برنامه ریزی در بلایا</a:t>
            </a:r>
            <a:endParaRPr lang="en-US" dirty="0"/>
          </a:p>
        </p:txBody>
      </p:sp>
      <p:sp>
        <p:nvSpPr>
          <p:cNvPr id="3" name="Content Placeholder 2">
            <a:extLst>
              <a:ext uri="{FF2B5EF4-FFF2-40B4-BE49-F238E27FC236}">
                <a16:creationId xmlns:a16="http://schemas.microsoft.com/office/drawing/2014/main" xmlns="" id="{77B62167-E89E-4AC5-AC4D-E0BE725CDEDC}"/>
              </a:ext>
            </a:extLst>
          </p:cNvPr>
          <p:cNvSpPr>
            <a:spLocks noGrp="1"/>
          </p:cNvSpPr>
          <p:nvPr>
            <p:ph idx="1"/>
          </p:nvPr>
        </p:nvSpPr>
        <p:spPr/>
        <p:txBody>
          <a:bodyPr/>
          <a:lstStyle/>
          <a:p>
            <a:pPr algn="r" rtl="1"/>
            <a:r>
              <a:rPr lang="fa-IR" altLang="en-US" sz="3200" dirty="0">
                <a:solidFill>
                  <a:srgbClr val="FF0000"/>
                </a:solidFill>
                <a:cs typeface="B Nazanin" panose="00000400000000000000" pitchFamily="2" charset="-78"/>
              </a:rPr>
              <a:t>مخاطرات</a:t>
            </a:r>
            <a:r>
              <a:rPr lang="fa-IR" altLang="en-US" sz="3200" dirty="0">
                <a:cs typeface="B Nazanin" panose="00000400000000000000" pitchFamily="2" charset="-78"/>
              </a:rPr>
              <a:t>: شناسایی و ارزیابی</a:t>
            </a:r>
          </a:p>
          <a:p>
            <a:pPr algn="r" rtl="1"/>
            <a:r>
              <a:rPr lang="fa-IR" altLang="en-US" sz="3200" dirty="0">
                <a:solidFill>
                  <a:srgbClr val="FF0000"/>
                </a:solidFill>
                <a:cs typeface="B Nazanin" panose="00000400000000000000" pitchFamily="2" charset="-78"/>
              </a:rPr>
              <a:t>ظرفیت ها: </a:t>
            </a:r>
            <a:r>
              <a:rPr lang="fa-IR" altLang="en-US" sz="3200" dirty="0">
                <a:cs typeface="B Nazanin" panose="00000400000000000000" pitchFamily="2" charset="-78"/>
              </a:rPr>
              <a:t>منابع، سیستم ها و تجربه ها</a:t>
            </a:r>
          </a:p>
          <a:p>
            <a:pPr algn="r" rtl="1"/>
            <a:r>
              <a:rPr lang="fa-IR" altLang="en-US" sz="3200" dirty="0">
                <a:solidFill>
                  <a:srgbClr val="FF0000"/>
                </a:solidFill>
                <a:cs typeface="B Nazanin" panose="00000400000000000000" pitchFamily="2" charset="-78"/>
              </a:rPr>
              <a:t>ارزیابی نیازها بر اساس مخاطرات </a:t>
            </a:r>
            <a:r>
              <a:rPr lang="fa-IR" altLang="en-US" sz="3200" dirty="0">
                <a:cs typeface="B Nazanin" panose="00000400000000000000" pitchFamily="2" charset="-78"/>
              </a:rPr>
              <a:t>احتمالی آینده</a:t>
            </a:r>
          </a:p>
          <a:p>
            <a:pPr algn="r" rtl="1"/>
            <a:r>
              <a:rPr lang="fa-IR" altLang="en-US" sz="3200" dirty="0">
                <a:solidFill>
                  <a:srgbClr val="FF0000"/>
                </a:solidFill>
                <a:cs typeface="B Nazanin" panose="00000400000000000000" pitchFamily="2" charset="-78"/>
              </a:rPr>
              <a:t>ارزیابی منابع </a:t>
            </a:r>
            <a:r>
              <a:rPr lang="fa-IR" altLang="en-US" sz="3200" dirty="0">
                <a:cs typeface="B Nazanin" panose="00000400000000000000" pitchFamily="2" charset="-78"/>
              </a:rPr>
              <a:t>محلی</a:t>
            </a:r>
          </a:p>
          <a:p>
            <a:pPr algn="r" rtl="1"/>
            <a:r>
              <a:rPr lang="fa-IR" altLang="en-US" sz="3200" dirty="0">
                <a:cs typeface="B Nazanin" panose="00000400000000000000" pitchFamily="2" charset="-78"/>
              </a:rPr>
              <a:t>حمایت های سطح ملی</a:t>
            </a:r>
          </a:p>
          <a:p>
            <a:pPr algn="r" rtl="1"/>
            <a:r>
              <a:rPr lang="fa-IR" altLang="en-US" sz="3200" dirty="0">
                <a:solidFill>
                  <a:srgbClr val="FF0000"/>
                </a:solidFill>
                <a:cs typeface="B Nazanin" panose="00000400000000000000" pitchFamily="2" charset="-78"/>
              </a:rPr>
              <a:t>سطح هماهنگی ها </a:t>
            </a:r>
            <a:r>
              <a:rPr lang="fa-IR" altLang="en-US" sz="3200" dirty="0">
                <a:cs typeface="B Nazanin" panose="00000400000000000000" pitchFamily="2" charset="-78"/>
              </a:rPr>
              <a:t>بین بخشی و درون بخشی</a:t>
            </a:r>
          </a:p>
          <a:p>
            <a:pPr algn="r" rtl="1"/>
            <a:r>
              <a:rPr lang="fa-IR" altLang="en-US" sz="3200" dirty="0">
                <a:solidFill>
                  <a:srgbClr val="FF0000"/>
                </a:solidFill>
                <a:cs typeface="B Nazanin" panose="00000400000000000000" pitchFamily="2" charset="-78"/>
              </a:rPr>
              <a:t>مشخص کردن چالش ها</a:t>
            </a:r>
            <a:endParaRPr lang="en-US" altLang="en-US" sz="2800" b="1" dirty="0">
              <a:solidFill>
                <a:srgbClr val="FF0000"/>
              </a:solidFill>
              <a:latin typeface="Comic Sans MS" pitchFamily="66" charset="0"/>
              <a:cs typeface="B Nazanin" panose="00000400000000000000" pitchFamily="2" charset="-78"/>
            </a:endParaRPr>
          </a:p>
          <a:p>
            <a:endParaRPr lang="en-US" dirty="0"/>
          </a:p>
        </p:txBody>
      </p:sp>
    </p:spTree>
    <p:extLst>
      <p:ext uri="{BB962C8B-B14F-4D97-AF65-F5344CB8AC3E}">
        <p14:creationId xmlns:p14="http://schemas.microsoft.com/office/powerpoint/2010/main" val="296580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EE7E5-6C0B-4DD3-A901-D1205FB5075A}"/>
              </a:ext>
            </a:extLst>
          </p:cNvPr>
          <p:cNvSpPr>
            <a:spLocks noGrp="1"/>
          </p:cNvSpPr>
          <p:nvPr>
            <p:ph type="title"/>
          </p:nvPr>
        </p:nvSpPr>
        <p:spPr/>
        <p:txBody>
          <a:bodyPr/>
          <a:lstStyle/>
          <a:p>
            <a:r>
              <a:rPr lang="fa-IR" dirty="0">
                <a:cs typeface="B Nazanin" panose="00000400000000000000" pitchFamily="2" charset="-78"/>
              </a:rPr>
              <a:t>سطوح برنامه ریزی</a:t>
            </a:r>
            <a:endParaRPr lang="en-US" dirty="0"/>
          </a:p>
        </p:txBody>
      </p:sp>
      <p:sp>
        <p:nvSpPr>
          <p:cNvPr id="3" name="Content Placeholder 2">
            <a:extLst>
              <a:ext uri="{FF2B5EF4-FFF2-40B4-BE49-F238E27FC236}">
                <a16:creationId xmlns:a16="http://schemas.microsoft.com/office/drawing/2014/main" xmlns="" id="{7F69B40D-7FE1-4AC3-83E1-346F13DB5EC9}"/>
              </a:ext>
            </a:extLst>
          </p:cNvPr>
          <p:cNvSpPr>
            <a:spLocks noGrp="1"/>
          </p:cNvSpPr>
          <p:nvPr>
            <p:ph idx="1"/>
          </p:nvPr>
        </p:nvSpPr>
        <p:spPr/>
        <p:txBody>
          <a:bodyPr/>
          <a:lstStyle/>
          <a:p>
            <a:pPr algn="r" rtl="1"/>
            <a:r>
              <a:rPr lang="ar-SA" dirty="0">
                <a:solidFill>
                  <a:schemeClr val="tx2">
                    <a:lumMod val="50000"/>
                  </a:schemeClr>
                </a:solidFill>
                <a:cs typeface="B Nazanin" panose="00000400000000000000" pitchFamily="2" charset="-78"/>
              </a:rPr>
              <a:t>برنامه‌ریزی راهبردی</a:t>
            </a:r>
            <a:r>
              <a:rPr lang="en-US" dirty="0">
                <a:solidFill>
                  <a:srgbClr val="C00000"/>
                </a:solidFill>
                <a:cs typeface="B Nazanin" panose="00000400000000000000" pitchFamily="2" charset="-78"/>
              </a:rPr>
              <a:t>Strategic Planning) </a:t>
            </a:r>
            <a:r>
              <a:rPr lang="fa-IR" dirty="0">
                <a:solidFill>
                  <a:srgbClr val="C00000"/>
                </a:solidFill>
                <a:cs typeface="B Nazanin" panose="00000400000000000000" pitchFamily="2" charset="-78"/>
              </a:rPr>
              <a:t>):</a:t>
            </a:r>
            <a:r>
              <a:rPr lang="fa-IR" dirty="0">
                <a:solidFill>
                  <a:schemeClr val="tx2">
                    <a:lumMod val="50000"/>
                  </a:schemeClr>
                </a:solidFill>
                <a:cs typeface="B Nazanin" panose="00000400000000000000" pitchFamily="2" charset="-78"/>
              </a:rPr>
              <a:t> </a:t>
            </a:r>
            <a:r>
              <a:rPr lang="ar-SA" dirty="0">
                <a:solidFill>
                  <a:schemeClr val="tx2">
                    <a:lumMod val="50000"/>
                  </a:schemeClr>
                </a:solidFill>
                <a:cs typeface="B Nazanin" panose="00000400000000000000" pitchFamily="2" charset="-78"/>
              </a:rPr>
              <a:t>چارچوب برنامه‌ها در تمام سطوح است</a:t>
            </a:r>
            <a:r>
              <a:rPr lang="fa-IR" dirty="0">
                <a:solidFill>
                  <a:schemeClr val="tx2">
                    <a:lumMod val="50000"/>
                  </a:schemeClr>
                </a:solidFill>
                <a:cs typeface="B Nazanin" panose="00000400000000000000" pitchFamily="2" charset="-78"/>
              </a:rPr>
              <a:t>. (سیاست ها</a:t>
            </a:r>
            <a:r>
              <a:rPr lang="ar-SA" dirty="0">
                <a:solidFill>
                  <a:schemeClr val="tx2">
                    <a:lumMod val="50000"/>
                  </a:schemeClr>
                </a:solidFill>
                <a:cs typeface="B Nazanin" panose="00000400000000000000" pitchFamily="2" charset="-78"/>
              </a:rPr>
              <a:t> </a:t>
            </a:r>
            <a:r>
              <a:rPr lang="fa-IR" dirty="0">
                <a:solidFill>
                  <a:schemeClr val="tx2">
                    <a:lumMod val="50000"/>
                  </a:schemeClr>
                </a:solidFill>
                <a:cs typeface="B Nazanin" panose="00000400000000000000" pitchFamily="2" charset="-78"/>
              </a:rPr>
              <a:t>و دستورالعمل های کلی و بلند مدت)</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عملیاتی</a:t>
            </a:r>
            <a:r>
              <a:rPr lang="en-US" dirty="0">
                <a:solidFill>
                  <a:srgbClr val="C00000"/>
                </a:solidFill>
                <a:cs typeface="B Nazanin" panose="00000400000000000000" pitchFamily="2" charset="-78"/>
              </a:rPr>
              <a:t>Operational Planning) </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نقش ها و مسئولیت ها، وظایف و نحوه همکاری های بین بخشی</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تاکتیکی</a:t>
            </a:r>
            <a:r>
              <a:rPr lang="fa-IR" dirty="0">
                <a:solidFill>
                  <a:schemeClr val="tx2">
                    <a:lumMod val="50000"/>
                  </a:schemeClr>
                </a:solidFill>
                <a:cs typeface="B Nazanin" panose="00000400000000000000" pitchFamily="2" charset="-78"/>
              </a:rPr>
              <a:t> </a:t>
            </a:r>
            <a:r>
              <a:rPr lang="ar-SA" dirty="0">
                <a:solidFill>
                  <a:srgbClr val="C00000"/>
                </a:solidFill>
                <a:cs typeface="B Nazanin" panose="00000400000000000000" pitchFamily="2" charset="-78"/>
              </a:rPr>
              <a:t>(</a:t>
            </a:r>
            <a:r>
              <a:rPr lang="en-US" dirty="0">
                <a:solidFill>
                  <a:srgbClr val="C00000"/>
                </a:solidFill>
                <a:cs typeface="B Nazanin" panose="00000400000000000000" pitchFamily="2" charset="-78"/>
              </a:rPr>
              <a:t>Tactical Planning</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چه کسی چه کاری ، با چه ابزار و منابعی ، چه زمانی</a:t>
            </a:r>
            <a:endParaRPr lang="ar-SA" dirty="0">
              <a:solidFill>
                <a:schemeClr val="tx2">
                  <a:lumMod val="50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9144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FC5EF-94F7-4446-9C13-9630A5C13A98}"/>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xmlns="" id="{FDCF460C-9B0D-4562-8C56-62B98361F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54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7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000FC8-71B5-42EF-9974-2BBCF9239A87}"/>
              </a:ext>
            </a:extLst>
          </p:cNvPr>
          <p:cNvSpPr>
            <a:spLocks noGrp="1"/>
          </p:cNvSpPr>
          <p:nvPr>
            <p:ph type="title"/>
          </p:nvPr>
        </p:nvSpPr>
        <p:spPr/>
        <p:txBody>
          <a:bodyPr/>
          <a:lstStyle/>
          <a:p>
            <a:r>
              <a:rPr lang="fa-IR" dirty="0" smtClean="0">
                <a:cs typeface="B Titr" panose="00000700000000000000" pitchFamily="2" charset="-78"/>
              </a:rPr>
              <a:t>کارکردهای اختصاصی </a:t>
            </a:r>
            <a:endParaRPr lang="en-US" dirty="0">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914400" y="1143000"/>
            <a:ext cx="8229600" cy="5181600"/>
          </a:xfrm>
          <a:prstGeom prst="rect">
            <a:avLst/>
          </a:prstGeom>
        </p:spPr>
      </p:pic>
    </p:spTree>
    <p:extLst>
      <p:ext uri="{BB962C8B-B14F-4D97-AF65-F5344CB8AC3E}">
        <p14:creationId xmlns:p14="http://schemas.microsoft.com/office/powerpoint/2010/main" val="194538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D1A97-8C8F-4BEE-A40C-C730F3A04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AB5D5E4-6EFE-4DC1-B272-D307257B7EB9}"/>
              </a:ext>
            </a:extLst>
          </p:cNvPr>
          <p:cNvSpPr>
            <a:spLocks noGrp="1"/>
          </p:cNvSpPr>
          <p:nvPr>
            <p:ph idx="1"/>
          </p:nvPr>
        </p:nvSpPr>
        <p:spPr/>
        <p:txBody>
          <a:bodyPr/>
          <a:lstStyle/>
          <a:p>
            <a:endParaRPr lang="fa-IR" dirty="0" smtClean="0"/>
          </a:p>
          <a:p>
            <a:endParaRPr lang="fa-IR" dirty="0"/>
          </a:p>
          <a:p>
            <a:endParaRPr lang="fa-IR" dirty="0" smtClean="0"/>
          </a:p>
          <a:p>
            <a:r>
              <a:rPr lang="fa-IR" dirty="0">
                <a:cs typeface="2  Mitra Bold" panose="00000700000000000000" pitchFamily="2" charset="-78"/>
              </a:rPr>
              <a:t> </a:t>
            </a:r>
            <a:r>
              <a:rPr lang="fa-IR" dirty="0" smtClean="0">
                <a:cs typeface="2  Mitra Bold" panose="00000700000000000000" pitchFamily="2" charset="-78"/>
              </a:rPr>
              <a:t>        از توجه شما سپاسگزارم </a:t>
            </a:r>
            <a:endParaRPr lang="en-US" dirty="0">
              <a:cs typeface="2  Mitra Bold" panose="00000700000000000000" pitchFamily="2" charset="-78"/>
            </a:endParaRPr>
          </a:p>
        </p:txBody>
      </p:sp>
      <p:pic>
        <p:nvPicPr>
          <p:cNvPr id="4" name="Picture 2" descr="E:\ax\thank you\11_thank-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6800" y="152400"/>
            <a:ext cx="7848600" cy="6705600"/>
          </a:xfrm>
          <a:prstGeom prst="rect">
            <a:avLst/>
          </a:prstGeom>
          <a:noFill/>
        </p:spPr>
      </p:pic>
    </p:spTree>
    <p:extLst>
      <p:ext uri="{BB962C8B-B14F-4D97-AF65-F5344CB8AC3E}">
        <p14:creationId xmlns:p14="http://schemas.microsoft.com/office/powerpoint/2010/main" val="555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71042" y="0"/>
            <a:ext cx="4787900" cy="6704013"/>
          </a:xfrm>
          <a:prstGeom prst="rect">
            <a:avLst/>
          </a:prstGeom>
          <a:noFill/>
          <a:ln w="9525">
            <a:noFill/>
            <a:miter lim="800000"/>
            <a:headEnd/>
            <a:tailEnd/>
          </a:ln>
        </p:spPr>
      </p:pic>
      <p:sp>
        <p:nvSpPr>
          <p:cNvPr id="5" name="Rectangle 4"/>
          <p:cNvSpPr/>
          <p:nvPr/>
        </p:nvSpPr>
        <p:spPr>
          <a:xfrm>
            <a:off x="6255296" y="1772816"/>
            <a:ext cx="2736304" cy="5760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rPr>
              <a:t>برنامه سلامت در بلایای طبیعی و انسان ساخت</a:t>
            </a:r>
            <a:endParaRPr lang="en-US"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endParaRPr>
          </a:p>
        </p:txBody>
      </p:sp>
      <p:cxnSp>
        <p:nvCxnSpPr>
          <p:cNvPr id="7" name="Straight Arrow Connector 6"/>
          <p:cNvCxnSpPr/>
          <p:nvPr/>
        </p:nvCxnSpPr>
        <p:spPr>
          <a:xfrm flipH="1">
            <a:off x="5750992" y="2060575"/>
            <a:ext cx="576263" cy="73025"/>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0"/>
            <a:ext cx="7498080" cy="715962"/>
          </a:xfrm>
        </p:spPr>
        <p:txBody>
          <a:bodyPr>
            <a:normAutofit/>
          </a:bodyPr>
          <a:lstStyle/>
          <a:p>
            <a:pPr algn="ctr"/>
            <a:r>
              <a:rPr lang="fa-IR" sz="3200" dirty="0">
                <a:solidFill>
                  <a:srgbClr val="C00000"/>
                </a:solidFill>
              </a:rPr>
              <a:t>دستورالعمل اجرای برنامه</a:t>
            </a:r>
            <a:endParaRPr lang="en-US" sz="3200" dirty="0">
              <a:solidFill>
                <a:srgbClr val="C00000"/>
              </a:solidFill>
            </a:endParaRPr>
          </a:p>
        </p:txBody>
      </p:sp>
      <p:sp>
        <p:nvSpPr>
          <p:cNvPr id="3" name="Content Placeholder 2"/>
          <p:cNvSpPr>
            <a:spLocks noGrp="1"/>
          </p:cNvSpPr>
          <p:nvPr>
            <p:ph idx="1"/>
          </p:nvPr>
        </p:nvSpPr>
        <p:spPr>
          <a:xfrm>
            <a:off x="1219200" y="1066800"/>
            <a:ext cx="7714488" cy="5791200"/>
          </a:xfrm>
        </p:spPr>
        <p:txBody>
          <a:bodyPr>
            <a:noAutofit/>
          </a:bodyPr>
          <a:lstStyle/>
          <a:p>
            <a:pPr lvl="0" algn="just" rtl="1">
              <a:lnSpc>
                <a:spcPct val="150000"/>
              </a:lnSpc>
              <a:buBlip>
                <a:blip r:embed="rId2"/>
              </a:buBlip>
            </a:pPr>
            <a:r>
              <a:rPr lang="ar-SA" sz="2000" dirty="0">
                <a:cs typeface="2  Mitra Bold" panose="00000700000000000000" pitchFamily="2" charset="-78"/>
              </a:rPr>
              <a:t>هر خانوار در هر سال، یکبار مورد </a:t>
            </a:r>
            <a:r>
              <a:rPr lang="ar-SA" sz="2000" u="sng" dirty="0">
                <a:solidFill>
                  <a:srgbClr val="C00000"/>
                </a:solidFill>
                <a:cs typeface="2  Mitra Bold" panose="00000700000000000000" pitchFamily="2" charset="-78"/>
              </a:rPr>
              <a:t>ارزیابی</a:t>
            </a:r>
            <a:r>
              <a:rPr lang="ar-SA" sz="2000" dirty="0">
                <a:cs typeface="2  Mitra Bold" panose="00000700000000000000" pitchFamily="2" charset="-78"/>
              </a:rPr>
              <a:t> و</a:t>
            </a:r>
            <a:r>
              <a:rPr lang="fa-IR" sz="2000" dirty="0">
                <a:cs typeface="2  Mitra Bold" panose="00000700000000000000" pitchFamily="2" charset="-78"/>
              </a:rPr>
              <a:t> سپس</a:t>
            </a:r>
            <a:r>
              <a:rPr lang="ar-SA" sz="2000" dirty="0">
                <a:cs typeface="2  Mitra Bold" panose="00000700000000000000" pitchFamily="2" charset="-78"/>
              </a:rPr>
              <a:t> </a:t>
            </a:r>
            <a:r>
              <a:rPr lang="ar-SA" sz="2000" u="sng" dirty="0">
                <a:solidFill>
                  <a:srgbClr val="C00000"/>
                </a:solidFill>
                <a:cs typeface="2  Mitra Bold" panose="00000700000000000000" pitchFamily="2" charset="-78"/>
              </a:rPr>
              <a:t>آموزش</a:t>
            </a:r>
            <a:r>
              <a:rPr lang="ar-SA" sz="2000" dirty="0">
                <a:cs typeface="2  Mitra Bold" panose="00000700000000000000" pitchFamily="2" charset="-78"/>
              </a:rPr>
              <a:t> قرار می گیرد.</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ارزیابی بر اساس فرم ارزیابی و آموزش بر اساس دستورالعمل آموزش خانوار انجام می شود.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در هر سال</a:t>
            </a:r>
            <a:endParaRPr lang="fa-IR" sz="2000" dirty="0">
              <a:cs typeface="2  Mitra Bold" panose="00000700000000000000" pitchFamily="2" charset="-78"/>
            </a:endParaRPr>
          </a:p>
          <a:p>
            <a:pPr lvl="1" algn="just">
              <a:lnSpc>
                <a:spcPct val="150000"/>
              </a:lnSpc>
              <a:buBlip>
                <a:blip r:embed="rId2"/>
              </a:buBlip>
            </a:pPr>
            <a:r>
              <a:rPr lang="ar-SA" sz="2000" dirty="0">
                <a:solidFill>
                  <a:srgbClr val="C00000"/>
                </a:solidFill>
                <a:cs typeface="2  Mitra Bold" panose="00000700000000000000" pitchFamily="2" charset="-78"/>
                <a:hlinkClick r:id="rId3" action="ppaction://hlinkfile"/>
              </a:rPr>
              <a:t>فرم ارزیابی</a:t>
            </a:r>
            <a:r>
              <a:rPr lang="ar-SA" sz="2000" dirty="0">
                <a:solidFill>
                  <a:srgbClr val="C00000"/>
                </a:solidFill>
                <a:cs typeface="2  Mitra Bold" panose="00000700000000000000" pitchFamily="2" charset="-78"/>
              </a:rPr>
              <a:t> </a:t>
            </a:r>
            <a:r>
              <a:rPr lang="ar-SA" sz="2000" dirty="0">
                <a:cs typeface="2  Mitra Bold" panose="00000700000000000000" pitchFamily="2" charset="-78"/>
              </a:rPr>
              <a:t>تکمیل</a:t>
            </a:r>
            <a:r>
              <a:rPr lang="fa-IR" sz="2000" dirty="0">
                <a:cs typeface="2  Mitra Bold" panose="00000700000000000000" pitchFamily="2" charset="-78"/>
              </a:rPr>
              <a:t> می شود</a:t>
            </a:r>
          </a:p>
          <a:p>
            <a:pPr lvl="1" algn="just">
              <a:lnSpc>
                <a:spcPct val="150000"/>
              </a:lnSpc>
              <a:buBlip>
                <a:blip r:embed="rId2"/>
              </a:buBlip>
            </a:pPr>
            <a:r>
              <a:rPr lang="fa-IR" sz="2000" dirty="0">
                <a:solidFill>
                  <a:srgbClr val="C00000"/>
                </a:solidFill>
                <a:cs typeface="2  Mitra Bold" panose="00000700000000000000" pitchFamily="2" charset="-78"/>
                <a:hlinkClick r:id="rId4" action="ppaction://hlinkfile"/>
              </a:rPr>
              <a:t>نقشه خطر </a:t>
            </a:r>
            <a:r>
              <a:rPr lang="fa-IR" sz="2000" dirty="0">
                <a:cs typeface="2  Mitra Bold" panose="00000700000000000000" pitchFamily="2" charset="-78"/>
              </a:rPr>
              <a:t>توسط مراجعه کننده رسم می شود</a:t>
            </a:r>
          </a:p>
          <a:p>
            <a:pPr lvl="1" algn="just">
              <a:lnSpc>
                <a:spcPct val="150000"/>
              </a:lnSpc>
              <a:buBlip>
                <a:blip r:embed="rId2"/>
              </a:buBlip>
            </a:pPr>
            <a:r>
              <a:rPr lang="ar-SA" sz="2000" dirty="0">
                <a:solidFill>
                  <a:srgbClr val="C00000"/>
                </a:solidFill>
                <a:cs typeface="2  Mitra Bold" panose="00000700000000000000" pitchFamily="2" charset="-78"/>
              </a:rPr>
              <a:t>آموزش</a:t>
            </a:r>
            <a:r>
              <a:rPr lang="fa-IR" sz="2000" dirty="0">
                <a:solidFill>
                  <a:srgbClr val="C00000"/>
                </a:solidFill>
                <a:cs typeface="2  Mitra Bold" panose="00000700000000000000" pitchFamily="2" charset="-78"/>
              </a:rPr>
              <a:t> </a:t>
            </a:r>
            <a:r>
              <a:rPr lang="ar-SA" sz="2000" dirty="0">
                <a:cs typeface="2  Mitra Bold" panose="00000700000000000000" pitchFamily="2" charset="-78"/>
              </a:rPr>
              <a:t>انجام می گیرد. </a:t>
            </a:r>
            <a:endParaRPr lang="fa-IR" sz="2000" dirty="0">
              <a:cs typeface="2  Mitra Bold" panose="00000700000000000000" pitchFamily="2" charset="-78"/>
            </a:endParaRPr>
          </a:p>
          <a:p>
            <a:pPr lvl="0" algn="just" rtl="1">
              <a:lnSpc>
                <a:spcPct val="150000"/>
              </a:lnSpc>
              <a:buBlip>
                <a:blip r:embed="rId2"/>
              </a:buBlip>
            </a:pPr>
            <a:r>
              <a:rPr lang="ar-SA" sz="2000" dirty="0">
                <a:solidFill>
                  <a:srgbClr val="C00000"/>
                </a:solidFill>
                <a:cs typeface="2  Mitra Bold" panose="00000700000000000000" pitchFamily="2" charset="-78"/>
              </a:rPr>
              <a:t>توجه: </a:t>
            </a:r>
            <a:r>
              <a:rPr lang="ar-SA" sz="2000" dirty="0">
                <a:cs typeface="2  Mitra Bold" panose="00000700000000000000" pitchFamily="2" charset="-78"/>
              </a:rPr>
              <a:t>ارائه آموزش تنها پس از انجام ارزیابی انجام خواهد گرفت.</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گروه هدف برنامه همه اعضای خانواده هستند ولی با توجه به اهمیت نقش زنان در خانواده، این گروه در اولویت هستند.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پایش و نظارت هر مرکز و پاسخگویی به سوالات، بعهده مرکز سطح بالاتر است.</a:t>
            </a:r>
            <a:endParaRPr lang="en-US" sz="2000" dirty="0">
              <a:cs typeface="2  Mitra Bold" panose="00000700000000000000" pitchFamily="2" charset="-78"/>
            </a:endParaRPr>
          </a:p>
        </p:txBody>
      </p:sp>
      <p:pic>
        <p:nvPicPr>
          <p:cNvPr id="5" name="Picture 2" descr="D:\arezu phd\HSI\tums.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161189" y="0"/>
            <a:ext cx="982811"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انواع روش های آموزش</a:t>
            </a:r>
            <a:endParaRPr lang="en-US" dirty="0"/>
          </a:p>
        </p:txBody>
      </p:sp>
      <p:sp>
        <p:nvSpPr>
          <p:cNvPr id="3" name="Content Placeholder 2"/>
          <p:cNvSpPr>
            <a:spLocks noGrp="1"/>
          </p:cNvSpPr>
          <p:nvPr>
            <p:ph idx="1"/>
          </p:nvPr>
        </p:nvSpPr>
        <p:spPr/>
        <p:txBody>
          <a:bodyPr/>
          <a:lstStyle/>
          <a:p>
            <a:pPr algn="just">
              <a:lnSpc>
                <a:spcPct val="200000"/>
              </a:lnSpc>
              <a:buBlip>
                <a:blip r:embed="rId2"/>
              </a:buBlip>
            </a:pPr>
            <a:r>
              <a:rPr lang="fa-IR" dirty="0"/>
              <a:t>چهره به چهره (فردی)</a:t>
            </a:r>
          </a:p>
          <a:p>
            <a:pPr algn="just">
              <a:lnSpc>
                <a:spcPct val="200000"/>
              </a:lnSpc>
              <a:buBlip>
                <a:blip r:embed="rId2"/>
              </a:buBlip>
            </a:pPr>
            <a:r>
              <a:rPr lang="fa-IR" sz="3000" dirty="0"/>
              <a:t>گروهی (گروه های کوچک در واحد بهداشتی)</a:t>
            </a:r>
          </a:p>
          <a:p>
            <a:pPr algn="just">
              <a:lnSpc>
                <a:spcPct val="200000"/>
              </a:lnSpc>
              <a:buBlip>
                <a:blip r:embed="rId2"/>
              </a:buBlip>
            </a:pPr>
            <a:r>
              <a:rPr lang="fa-IR" dirty="0"/>
              <a:t>استفاده از ظرفیت رابطین</a:t>
            </a:r>
            <a:endParaRPr lang="en-US" dirty="0"/>
          </a:p>
          <a:p>
            <a:endParaRPr lang="en-US" dirty="0"/>
          </a:p>
        </p:txBody>
      </p:sp>
    </p:spTree>
    <p:extLst>
      <p:ext uri="{BB962C8B-B14F-4D97-AF65-F5344CB8AC3E}">
        <p14:creationId xmlns:p14="http://schemas.microsoft.com/office/powerpoint/2010/main" val="2975300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Udr\Desktop\PHILIPS UFD\Roohi\IMG_95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652646271\Desktop\1.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652646271\Desktop\2.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422</TotalTime>
  <Words>1411</Words>
  <Application>Microsoft Office PowerPoint</Application>
  <PresentationFormat>On-screen Show (4:3)</PresentationFormat>
  <Paragraphs>161</Paragraphs>
  <Slides>39</Slides>
  <Notes>1</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PowerPoint Presentation</vt:lpstr>
      <vt:lpstr>شرح وظایف دفتر مدیریت خطر بلایا</vt:lpstr>
      <vt:lpstr>PowerPoint Presentation</vt:lpstr>
      <vt:lpstr>PowerPoint Presentation</vt:lpstr>
      <vt:lpstr>دستورالعمل اجرای برنامه</vt:lpstr>
      <vt:lpstr>انواع روش های آموزش</vt:lpstr>
      <vt:lpstr>PowerPoint Presentation</vt:lpstr>
      <vt:lpstr>PowerPoint Presentation</vt:lpstr>
      <vt:lpstr>PowerPoint Presentation</vt:lpstr>
      <vt:lpstr>PowerPoint Presentation</vt:lpstr>
      <vt:lpstr>شاخص های برنامه</vt:lpstr>
      <vt:lpstr>PowerPoint Presentation</vt:lpstr>
      <vt:lpstr>گروه هدف نظام سلامت</vt:lpstr>
      <vt:lpstr>دستورالعمل برنامه نظام مراقبت وقوع و  پیامدهای بلایا</vt:lpstr>
      <vt:lpstr>PowerPoint Presentation</vt:lpstr>
      <vt:lpstr>PowerPoint Presentation</vt:lpstr>
      <vt:lpstr>راهکارهای افزایش ایمنی غیرسازه ای</vt:lpstr>
      <vt:lpstr>اصول و روش های کاهش آسیب غیر سازه ای </vt:lpstr>
      <vt:lpstr>اصول و روش های کاهش آسیب غیر سازه ای </vt:lpstr>
      <vt:lpstr>ایجاد محدودیت حرکت </vt:lpstr>
      <vt:lpstr>PowerPoint Presentation</vt:lpstr>
      <vt:lpstr>PowerPoint Presentation</vt:lpstr>
      <vt:lpstr>1. ارزیابی ایمنی و خطر واحدهای بهداشتی ( برنامه Safety And Risk Assessment = SARA)</vt:lpstr>
      <vt:lpstr>زیج بلایا </vt:lpstr>
      <vt:lpstr>ماموریت برنامه SARA</vt:lpstr>
      <vt:lpstr>دستورالعمل ارزیابی خطر بلایا</vt:lpstr>
      <vt:lpstr>بخش 1 - شناخت مخاطرات تهدیدکننده مرکز</vt:lpstr>
      <vt:lpstr>بخش 2 - ارزیابی آمادگی عملکردی مرکز</vt:lpstr>
      <vt:lpstr>بخش 3 - ارزیابی ایمنی غیرسازه ای</vt:lpstr>
      <vt:lpstr>بخش 3 - ارزیابی ایمنی غیرسازه ای</vt:lpstr>
      <vt:lpstr>بخش 4 - ارزیابی ایمنی سازه ای مرکز</vt:lpstr>
      <vt:lpstr>PowerPoint Presentation</vt:lpstr>
      <vt:lpstr>PowerPoint Presentation</vt:lpstr>
      <vt:lpstr>PowerPoint Presentation</vt:lpstr>
      <vt:lpstr>نکات مهم در برنامه ریزی در بلایا</vt:lpstr>
      <vt:lpstr>سطوح برنامه ریزی</vt:lpstr>
      <vt:lpstr>PowerPoint Presentation</vt:lpstr>
      <vt:lpstr>کارکردهای اختصاصی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balaya</cp:lastModifiedBy>
  <cp:revision>114</cp:revision>
  <dcterms:created xsi:type="dcterms:W3CDTF">2015-08-01T07:36:11Z</dcterms:created>
  <dcterms:modified xsi:type="dcterms:W3CDTF">2023-06-24T05:51:40Z</dcterms:modified>
</cp:coreProperties>
</file>